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8"/>
  </p:notesMasterIdLst>
  <p:sldIdLst>
    <p:sldId id="256" r:id="rId2"/>
    <p:sldId id="258" r:id="rId3"/>
    <p:sldId id="257" r:id="rId4"/>
    <p:sldId id="297" r:id="rId5"/>
    <p:sldId id="296" r:id="rId6"/>
    <p:sldId id="298" r:id="rId7"/>
    <p:sldId id="259" r:id="rId8"/>
    <p:sldId id="260" r:id="rId9"/>
    <p:sldId id="261" r:id="rId10"/>
    <p:sldId id="263" r:id="rId11"/>
    <p:sldId id="262" r:id="rId12"/>
    <p:sldId id="264" r:id="rId13"/>
    <p:sldId id="265" r:id="rId14"/>
    <p:sldId id="283" r:id="rId15"/>
    <p:sldId id="289" r:id="rId16"/>
    <p:sldId id="295" r:id="rId17"/>
    <p:sldId id="288" r:id="rId18"/>
    <p:sldId id="284" r:id="rId19"/>
    <p:sldId id="290" r:id="rId20"/>
    <p:sldId id="291" r:id="rId21"/>
    <p:sldId id="285" r:id="rId22"/>
    <p:sldId id="287" r:id="rId23"/>
    <p:sldId id="294" r:id="rId24"/>
    <p:sldId id="267" r:id="rId25"/>
    <p:sldId id="268" r:id="rId26"/>
    <p:sldId id="269" r:id="rId27"/>
    <p:sldId id="270" r:id="rId28"/>
    <p:sldId id="271" r:id="rId29"/>
    <p:sldId id="272" r:id="rId30"/>
    <p:sldId id="273" r:id="rId31"/>
    <p:sldId id="274" r:id="rId32"/>
    <p:sldId id="277" r:id="rId33"/>
    <p:sldId id="278" r:id="rId34"/>
    <p:sldId id="279" r:id="rId35"/>
    <p:sldId id="280" r:id="rId36"/>
    <p:sldId id="28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6" d="100"/>
          <a:sy n="76" d="100"/>
        </p:scale>
        <p:origin x="-128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B71135-B077-4C45-8998-846A3667CC1C}" type="datetimeFigureOut">
              <a:rPr lang="en-US" smtClean="0"/>
              <a:t>10/5/14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B08C21-19D0-D24C-9F7C-E75BDE92C295}" type="slidenum">
              <a:rPr lang="en-US" smtClean="0"/>
              <a:t>‹#›</a:t>
            </a:fld>
            <a:endParaRPr lang="en-US"/>
          </a:p>
        </p:txBody>
      </p:sp>
    </p:spTree>
    <p:extLst>
      <p:ext uri="{BB962C8B-B14F-4D97-AF65-F5344CB8AC3E}">
        <p14:creationId xmlns:p14="http://schemas.microsoft.com/office/powerpoint/2010/main" val="25396270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08C21-19D0-D24C-9F7C-E75BDE92C295}" type="slidenum">
              <a:rPr lang="en-US" smtClean="0"/>
              <a:t>34</a:t>
            </a:fld>
            <a:endParaRPr lang="en-US"/>
          </a:p>
        </p:txBody>
      </p:sp>
    </p:spTree>
    <p:extLst>
      <p:ext uri="{BB962C8B-B14F-4D97-AF65-F5344CB8AC3E}">
        <p14:creationId xmlns:p14="http://schemas.microsoft.com/office/powerpoint/2010/main" val="359056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October 5,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October 5,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October 5,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7BB8AF-C16A-4836-A92D-61834B5F0BA5}" type="datetime4">
              <a:rPr lang="en-US" smtClean="0"/>
              <a:pPr/>
              <a:t>October 5,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October 5,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October 5, 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F7543A-E259-478F-9E0D-57BA40E442B7}" type="datetime4">
              <a:rPr lang="en-US" smtClean="0"/>
              <a:pPr/>
              <a:t>October 5, 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October 5, 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October 5, 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October 5, 2014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E3416D63-31BF-4B94-B6C5-E20B2C63F515}" type="datetime4">
              <a:rPr lang="en-US" smtClean="0"/>
              <a:pPr/>
              <a:t>October 5, 2014</a:t>
            </a:fld>
            <a:endParaRPr lang="en-US"/>
          </a:p>
        </p:txBody>
      </p:sp>
      <p:sp>
        <p:nvSpPr>
          <p:cNvPr id="9" name="Slide Number Placeholder 8"/>
          <p:cNvSpPr>
            <a:spLocks noGrp="1"/>
          </p:cNvSpPr>
          <p:nvPr>
            <p:ph type="sldNum" sz="quarter" idx="11"/>
          </p:nvPr>
        </p:nvSpPr>
        <p:spPr/>
        <p:txBody>
          <a:bodyPr/>
          <a:lstStyle/>
          <a:p>
            <a:fld id="{2754ED01-E2A0-4C1E-8E21-014B99041579}"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754ED01-E2A0-4C1E-8E21-014B99041579}"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2B1B13E-D5AF-485E-81A1-82A140076526}" type="datetime4">
              <a:rPr lang="en-US" smtClean="0"/>
              <a:pPr/>
              <a:t>October 5, 2014</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8.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Football </a:t>
            </a:r>
            <a:r>
              <a:rPr lang="en-US" smtClean="0"/>
              <a:t>Unit </a:t>
            </a:r>
            <a:r>
              <a:rPr lang="en-US"/>
              <a:t>T</a:t>
            </a:r>
            <a:r>
              <a:rPr lang="en-US" smtClean="0"/>
              <a:t>est</a:t>
            </a:r>
            <a:endParaRPr lang="en-US" dirty="0"/>
          </a:p>
        </p:txBody>
      </p:sp>
      <p:sp>
        <p:nvSpPr>
          <p:cNvPr id="3" name="Subtitle 2"/>
          <p:cNvSpPr>
            <a:spLocks noGrp="1"/>
          </p:cNvSpPr>
          <p:nvPr>
            <p:ph type="subTitle" idx="1"/>
          </p:nvPr>
        </p:nvSpPr>
        <p:spPr/>
        <p:txBody>
          <a:bodyPr>
            <a:normAutofit lnSpcReduction="10000"/>
          </a:bodyPr>
          <a:lstStyle/>
          <a:p>
            <a:r>
              <a:rPr lang="en-US" dirty="0" smtClean="0"/>
              <a:t>By Dr. Kim Butler </a:t>
            </a:r>
          </a:p>
          <a:p>
            <a:r>
              <a:rPr lang="en-US" dirty="0" smtClean="0"/>
              <a:t>Hilltop High School</a:t>
            </a:r>
          </a:p>
          <a:p>
            <a:r>
              <a:rPr lang="en-US" dirty="0" smtClean="0"/>
              <a:t>(2014)</a:t>
            </a:r>
            <a:endParaRPr lang="en-US" dirty="0"/>
          </a:p>
        </p:txBody>
      </p:sp>
    </p:spTree>
    <p:extLst>
      <p:ext uri="{BB962C8B-B14F-4D97-AF65-F5344CB8AC3E}">
        <p14:creationId xmlns:p14="http://schemas.microsoft.com/office/powerpoint/2010/main" val="36684867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Cues for Football:  Snap</a:t>
            </a:r>
            <a:endParaRPr lang="en-US" dirty="0"/>
          </a:p>
        </p:txBody>
      </p:sp>
      <p:sp>
        <p:nvSpPr>
          <p:cNvPr id="3" name="Content Placeholder 2"/>
          <p:cNvSpPr>
            <a:spLocks noGrp="1"/>
          </p:cNvSpPr>
          <p:nvPr>
            <p:ph sz="half" idx="1"/>
          </p:nvPr>
        </p:nvSpPr>
        <p:spPr/>
        <p:txBody>
          <a:bodyPr/>
          <a:lstStyle/>
          <a:p>
            <a:r>
              <a:rPr lang="en-US" dirty="0" smtClean="0"/>
              <a:t>Wide, balanced stance.</a:t>
            </a:r>
          </a:p>
          <a:p>
            <a:r>
              <a:rPr lang="en-US" dirty="0" smtClean="0"/>
              <a:t>Hands wide across ball.</a:t>
            </a:r>
          </a:p>
          <a:p>
            <a:r>
              <a:rPr lang="en-US" dirty="0" smtClean="0"/>
              <a:t>Pass the ball between your legs to the quarter back.</a:t>
            </a:r>
          </a:p>
          <a:p>
            <a:endParaRPr lang="en-US" dirty="0"/>
          </a:p>
        </p:txBody>
      </p:sp>
      <p:pic>
        <p:nvPicPr>
          <p:cNvPr id="5" name="Content Placeholder 4"/>
          <p:cNvPicPr>
            <a:picLocks noGrp="1" noChangeAspect="1"/>
          </p:cNvPicPr>
          <p:nvPr>
            <p:ph sz="half" idx="2"/>
          </p:nvPr>
        </p:nvPicPr>
        <p:blipFill rotWithShape="1">
          <a:blip r:embed="rId2"/>
          <a:srcRect l="3423" r="1545"/>
          <a:stretch/>
        </p:blipFill>
        <p:spPr>
          <a:xfrm>
            <a:off x="4473575" y="2547446"/>
            <a:ext cx="3336926" cy="2324592"/>
          </a:xfrm>
        </p:spPr>
      </p:pic>
    </p:spTree>
    <p:extLst>
      <p:ext uri="{BB962C8B-B14F-4D97-AF65-F5344CB8AC3E}">
        <p14:creationId xmlns:p14="http://schemas.microsoft.com/office/powerpoint/2010/main" val="13162831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Player to Player Defense</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Guard one player in defense.</a:t>
            </a:r>
          </a:p>
          <a:p>
            <a:r>
              <a:rPr lang="en-US" dirty="0" smtClean="0"/>
              <a:t>Follow the player where ever they go.</a:t>
            </a:r>
          </a:p>
          <a:p>
            <a:r>
              <a:rPr lang="en-US" dirty="0" smtClean="0"/>
              <a:t>Try to block a pass before it is caught.</a:t>
            </a:r>
          </a:p>
          <a:p>
            <a:r>
              <a:rPr lang="en-US" dirty="0" smtClean="0"/>
              <a:t>If ball is caught, quickly tag the player.</a:t>
            </a:r>
          </a:p>
          <a:p>
            <a:r>
              <a:rPr lang="en-US" dirty="0" smtClean="0"/>
              <a:t>Be in a position where you can see the quarterback and your player all the time. </a:t>
            </a:r>
            <a:endParaRPr lang="en-US" dirty="0"/>
          </a:p>
        </p:txBody>
      </p:sp>
      <p:pic>
        <p:nvPicPr>
          <p:cNvPr id="7" name="Content Placeholder 6"/>
          <p:cNvPicPr>
            <a:picLocks noGrp="1" noChangeAspect="1"/>
          </p:cNvPicPr>
          <p:nvPr>
            <p:ph sz="half" idx="2"/>
          </p:nvPr>
        </p:nvPicPr>
        <p:blipFill rotWithShape="1">
          <a:blip r:embed="rId2"/>
          <a:srcRect l="13990" r="7989"/>
          <a:stretch/>
        </p:blipFill>
        <p:spPr>
          <a:xfrm>
            <a:off x="4336095" y="1793874"/>
            <a:ext cx="3741105" cy="3190875"/>
          </a:xfrm>
        </p:spPr>
      </p:pic>
    </p:spTree>
    <p:extLst>
      <p:ext uri="{BB962C8B-B14F-4D97-AF65-F5344CB8AC3E}">
        <p14:creationId xmlns:p14="http://schemas.microsoft.com/office/powerpoint/2010/main" val="41815910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Football Receiver Patterns</a:t>
            </a:r>
            <a:endParaRPr lang="en-US" dirty="0"/>
          </a:p>
        </p:txBody>
      </p:sp>
      <p:pic>
        <p:nvPicPr>
          <p:cNvPr id="14" name="Content Placeholder 13"/>
          <p:cNvPicPr>
            <a:picLocks noGrp="1" noChangeAspect="1"/>
          </p:cNvPicPr>
          <p:nvPr>
            <p:ph sz="half" idx="2"/>
          </p:nvPr>
        </p:nvPicPr>
        <p:blipFill rotWithShape="1">
          <a:blip r:embed="rId2"/>
          <a:srcRect l="1" r="-2741" b="-1006"/>
          <a:stretch/>
        </p:blipFill>
        <p:spPr>
          <a:xfrm>
            <a:off x="457201" y="1650999"/>
            <a:ext cx="7620000" cy="4143375"/>
          </a:xfrm>
        </p:spPr>
      </p:pic>
    </p:spTree>
    <p:extLst>
      <p:ext uri="{BB962C8B-B14F-4D97-AF65-F5344CB8AC3E}">
        <p14:creationId xmlns:p14="http://schemas.microsoft.com/office/powerpoint/2010/main" val="23158407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Football Referee Signals</a:t>
            </a:r>
            <a:endParaRPr lang="en-US" dirty="0"/>
          </a:p>
        </p:txBody>
      </p:sp>
      <p:pic>
        <p:nvPicPr>
          <p:cNvPr id="7" name="Picture 6" descr="Referee Signal_Footb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1486520"/>
            <a:ext cx="5814184" cy="4838080"/>
          </a:xfrm>
          <a:prstGeom prst="rect">
            <a:avLst/>
          </a:prstGeom>
        </p:spPr>
      </p:pic>
    </p:spTree>
    <p:extLst>
      <p:ext uri="{BB962C8B-B14F-4D97-AF65-F5344CB8AC3E}">
        <p14:creationId xmlns:p14="http://schemas.microsoft.com/office/powerpoint/2010/main" val="145384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1934" y="787400"/>
            <a:ext cx="7958295" cy="5261220"/>
          </a:xfrm>
          <a:prstGeom prst="rect">
            <a:avLst/>
          </a:prstGeom>
        </p:spPr>
      </p:pic>
    </p:spTree>
    <p:extLst>
      <p:ext uri="{BB962C8B-B14F-4D97-AF65-F5344CB8AC3E}">
        <p14:creationId xmlns:p14="http://schemas.microsoft.com/office/powerpoint/2010/main" val="11205483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192" y="838200"/>
            <a:ext cx="7785100" cy="5181600"/>
          </a:xfrm>
          <a:prstGeom prst="rect">
            <a:avLst/>
          </a:prstGeom>
        </p:spPr>
      </p:pic>
    </p:spTree>
    <p:extLst>
      <p:ext uri="{BB962C8B-B14F-4D97-AF65-F5344CB8AC3E}">
        <p14:creationId xmlns:p14="http://schemas.microsoft.com/office/powerpoint/2010/main" val="27001694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00" y="990600"/>
            <a:ext cx="5067300" cy="4876800"/>
          </a:xfrm>
          <a:prstGeom prst="rect">
            <a:avLst/>
          </a:prstGeom>
        </p:spPr>
      </p:pic>
    </p:spTree>
    <p:extLst>
      <p:ext uri="{BB962C8B-B14F-4D97-AF65-F5344CB8AC3E}">
        <p14:creationId xmlns:p14="http://schemas.microsoft.com/office/powerpoint/2010/main" val="9517475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73400" y="901700"/>
            <a:ext cx="2984500" cy="5054600"/>
          </a:xfrm>
          <a:prstGeom prst="rect">
            <a:avLst/>
          </a:prstGeom>
        </p:spPr>
      </p:pic>
    </p:spTree>
    <p:extLst>
      <p:ext uri="{BB962C8B-B14F-4D97-AF65-F5344CB8AC3E}">
        <p14:creationId xmlns:p14="http://schemas.microsoft.com/office/powerpoint/2010/main" val="23552819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749300"/>
            <a:ext cx="4864100" cy="5346700"/>
          </a:xfrm>
          <a:prstGeom prst="rect">
            <a:avLst/>
          </a:prstGeom>
        </p:spPr>
      </p:pic>
    </p:spTree>
    <p:extLst>
      <p:ext uri="{BB962C8B-B14F-4D97-AF65-F5344CB8AC3E}">
        <p14:creationId xmlns:p14="http://schemas.microsoft.com/office/powerpoint/2010/main" val="19762322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3500" y="762000"/>
            <a:ext cx="3924300" cy="5334000"/>
          </a:xfrm>
          <a:prstGeom prst="rect">
            <a:avLst/>
          </a:prstGeom>
        </p:spPr>
      </p:pic>
    </p:spTree>
    <p:extLst>
      <p:ext uri="{BB962C8B-B14F-4D97-AF65-F5344CB8AC3E}">
        <p14:creationId xmlns:p14="http://schemas.microsoft.com/office/powerpoint/2010/main" val="28415370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Football</a:t>
            </a:r>
            <a:endParaRPr lang="en-US" dirty="0"/>
          </a:p>
        </p:txBody>
      </p:sp>
      <p:sp>
        <p:nvSpPr>
          <p:cNvPr id="3" name="Content Placeholder 2"/>
          <p:cNvSpPr>
            <a:spLocks noGrp="1"/>
          </p:cNvSpPr>
          <p:nvPr>
            <p:ph idx="1"/>
          </p:nvPr>
        </p:nvSpPr>
        <p:spPr/>
        <p:txBody>
          <a:bodyPr/>
          <a:lstStyle/>
          <a:p>
            <a:r>
              <a:rPr lang="en-US" dirty="0" smtClean="0"/>
              <a:t>Walter Camp = Father of American Football</a:t>
            </a:r>
          </a:p>
          <a:p>
            <a:r>
              <a:rPr lang="en-US" dirty="0" smtClean="0"/>
              <a:t>Starting moving rules away from Rugby:  “Line of Scrimmage”</a:t>
            </a:r>
          </a:p>
          <a:p>
            <a:r>
              <a:rPr lang="en-US" dirty="0" smtClean="0"/>
              <a:t>Glen “Pop:” Warner = Helped take advantage of the new “Forward Pass”.</a:t>
            </a:r>
          </a:p>
          <a:p>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888916" y="3422650"/>
            <a:ext cx="3175000" cy="2578100"/>
          </a:xfrm>
          <a:prstGeom prst="rect">
            <a:avLst/>
          </a:prstGeom>
        </p:spPr>
      </p:pic>
      <p:pic>
        <p:nvPicPr>
          <p:cNvPr id="5" name="Picture 4"/>
          <p:cNvPicPr>
            <a:picLocks noChangeAspect="1"/>
          </p:cNvPicPr>
          <p:nvPr/>
        </p:nvPicPr>
        <p:blipFill>
          <a:blip r:embed="rId3"/>
          <a:stretch>
            <a:fillRect/>
          </a:stretch>
        </p:blipFill>
        <p:spPr>
          <a:xfrm>
            <a:off x="4991799" y="3422650"/>
            <a:ext cx="2189892" cy="2578100"/>
          </a:xfrm>
          <a:prstGeom prst="rect">
            <a:avLst/>
          </a:prstGeom>
        </p:spPr>
      </p:pic>
    </p:spTree>
    <p:extLst>
      <p:ext uri="{BB962C8B-B14F-4D97-AF65-F5344CB8AC3E}">
        <p14:creationId xmlns:p14="http://schemas.microsoft.com/office/powerpoint/2010/main" val="347118385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850900"/>
            <a:ext cx="5016500" cy="5156200"/>
          </a:xfrm>
          <a:prstGeom prst="rect">
            <a:avLst/>
          </a:prstGeom>
        </p:spPr>
      </p:pic>
    </p:spTree>
    <p:extLst>
      <p:ext uri="{BB962C8B-B14F-4D97-AF65-F5344CB8AC3E}">
        <p14:creationId xmlns:p14="http://schemas.microsoft.com/office/powerpoint/2010/main" val="19467260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6300" y="977900"/>
            <a:ext cx="4851400" cy="4902200"/>
          </a:xfrm>
          <a:prstGeom prst="rect">
            <a:avLst/>
          </a:prstGeom>
        </p:spPr>
      </p:pic>
    </p:spTree>
    <p:extLst>
      <p:ext uri="{BB962C8B-B14F-4D97-AF65-F5344CB8AC3E}">
        <p14:creationId xmlns:p14="http://schemas.microsoft.com/office/powerpoint/2010/main" val="9270412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25700" y="863600"/>
            <a:ext cx="4279900" cy="5130800"/>
          </a:xfrm>
          <a:prstGeom prst="rect">
            <a:avLst/>
          </a:prstGeom>
        </p:spPr>
      </p:pic>
    </p:spTree>
    <p:extLst>
      <p:ext uri="{BB962C8B-B14F-4D97-AF65-F5344CB8AC3E}">
        <p14:creationId xmlns:p14="http://schemas.microsoft.com/office/powerpoint/2010/main" val="10413834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1054100"/>
            <a:ext cx="7162800" cy="4749800"/>
          </a:xfrm>
          <a:prstGeom prst="rect">
            <a:avLst/>
          </a:prstGeom>
        </p:spPr>
      </p:pic>
    </p:spTree>
    <p:extLst>
      <p:ext uri="{BB962C8B-B14F-4D97-AF65-F5344CB8AC3E}">
        <p14:creationId xmlns:p14="http://schemas.microsoft.com/office/powerpoint/2010/main" val="27137596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94423"/>
            <a:ext cx="7772400" cy="594360"/>
          </a:xfrm>
        </p:spPr>
        <p:txBody>
          <a:bodyPr/>
          <a:lstStyle/>
          <a:p>
            <a:r>
              <a:rPr lang="en-US" sz="2800" dirty="0" smtClean="0"/>
              <a:t>Balance</a:t>
            </a:r>
            <a:endParaRPr lang="en-US" sz="2800" dirty="0"/>
          </a:p>
        </p:txBody>
      </p:sp>
      <p:sp>
        <p:nvSpPr>
          <p:cNvPr id="4" name="Text Placeholder 3"/>
          <p:cNvSpPr>
            <a:spLocks noGrp="1"/>
          </p:cNvSpPr>
          <p:nvPr>
            <p:ph type="body" sz="half" idx="2"/>
          </p:nvPr>
        </p:nvSpPr>
        <p:spPr>
          <a:xfrm>
            <a:off x="457200" y="1125944"/>
            <a:ext cx="4657351" cy="1317240"/>
          </a:xfrm>
        </p:spPr>
        <p:txBody>
          <a:bodyPr>
            <a:normAutofit/>
          </a:bodyPr>
          <a:lstStyle/>
          <a:p>
            <a:r>
              <a:rPr lang="en-US" sz="2000" dirty="0" smtClean="0"/>
              <a:t>An even distribution of weight enabling someone or something to remain upright and steady</a:t>
            </a:r>
            <a:r>
              <a:rPr lang="en-US" dirty="0" smtClean="0"/>
              <a:t>.</a:t>
            </a:r>
            <a:endParaRPr lang="en-US" dirty="0"/>
          </a:p>
        </p:txBody>
      </p:sp>
      <p:pic>
        <p:nvPicPr>
          <p:cNvPr id="7" name="Picture 6"/>
          <p:cNvPicPr>
            <a:picLocks noChangeAspect="1"/>
          </p:cNvPicPr>
          <p:nvPr/>
        </p:nvPicPr>
        <p:blipFill>
          <a:blip r:embed="rId2"/>
          <a:stretch>
            <a:fillRect/>
          </a:stretch>
        </p:blipFill>
        <p:spPr>
          <a:xfrm>
            <a:off x="1333752" y="2443184"/>
            <a:ext cx="2501900" cy="3251200"/>
          </a:xfrm>
          <a:prstGeom prst="rect">
            <a:avLst/>
          </a:prstGeom>
        </p:spPr>
      </p:pic>
      <p:pic>
        <p:nvPicPr>
          <p:cNvPr id="12" name="Picture 11"/>
          <p:cNvPicPr>
            <a:picLocks noChangeAspect="1"/>
          </p:cNvPicPr>
          <p:nvPr/>
        </p:nvPicPr>
        <p:blipFill>
          <a:blip r:embed="rId3"/>
          <a:stretch>
            <a:fillRect/>
          </a:stretch>
        </p:blipFill>
        <p:spPr>
          <a:xfrm>
            <a:off x="4434449" y="2540000"/>
            <a:ext cx="2884008" cy="3154384"/>
          </a:xfrm>
          <a:prstGeom prst="rect">
            <a:avLst/>
          </a:prstGeom>
        </p:spPr>
      </p:pic>
    </p:spTree>
    <p:extLst>
      <p:ext uri="{BB962C8B-B14F-4D97-AF65-F5344CB8AC3E}">
        <p14:creationId xmlns:p14="http://schemas.microsoft.com/office/powerpoint/2010/main" val="28054332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67" y="346608"/>
            <a:ext cx="7772400" cy="594360"/>
          </a:xfrm>
        </p:spPr>
        <p:txBody>
          <a:bodyPr/>
          <a:lstStyle/>
          <a:p>
            <a:r>
              <a:rPr lang="en-US" sz="2800" dirty="0" smtClean="0"/>
              <a:t>Reaction Time</a:t>
            </a:r>
            <a:endParaRPr lang="en-US" sz="2800" dirty="0"/>
          </a:p>
        </p:txBody>
      </p:sp>
      <p:sp>
        <p:nvSpPr>
          <p:cNvPr id="4" name="Text Placeholder 3"/>
          <p:cNvSpPr>
            <a:spLocks noGrp="1"/>
          </p:cNvSpPr>
          <p:nvPr>
            <p:ph type="body" sz="half" idx="2"/>
          </p:nvPr>
        </p:nvSpPr>
        <p:spPr>
          <a:xfrm>
            <a:off x="256867" y="1209535"/>
            <a:ext cx="6768940" cy="976666"/>
          </a:xfrm>
        </p:spPr>
        <p:txBody>
          <a:bodyPr>
            <a:noAutofit/>
          </a:bodyPr>
          <a:lstStyle/>
          <a:p>
            <a:r>
              <a:rPr lang="en-US" sz="2400" dirty="0" smtClean="0"/>
              <a:t>The time that elapses between a stimulus and the response to it.</a:t>
            </a:r>
            <a:endParaRPr lang="en-US" sz="2400" dirty="0"/>
          </a:p>
        </p:txBody>
      </p:sp>
      <p:pic>
        <p:nvPicPr>
          <p:cNvPr id="11" name="Picture 10"/>
          <p:cNvPicPr>
            <a:picLocks noChangeAspect="1"/>
          </p:cNvPicPr>
          <p:nvPr/>
        </p:nvPicPr>
        <p:blipFill>
          <a:blip r:embed="rId2"/>
          <a:stretch>
            <a:fillRect/>
          </a:stretch>
        </p:blipFill>
        <p:spPr>
          <a:xfrm>
            <a:off x="1024892" y="2149651"/>
            <a:ext cx="6000915" cy="3990609"/>
          </a:xfrm>
          <a:prstGeom prst="rect">
            <a:avLst/>
          </a:prstGeom>
        </p:spPr>
      </p:pic>
    </p:spTree>
    <p:extLst>
      <p:ext uri="{BB962C8B-B14F-4D97-AF65-F5344CB8AC3E}">
        <p14:creationId xmlns:p14="http://schemas.microsoft.com/office/powerpoint/2010/main" val="40234222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69" y="176832"/>
            <a:ext cx="7772400" cy="594360"/>
          </a:xfrm>
        </p:spPr>
        <p:txBody>
          <a:bodyPr/>
          <a:lstStyle/>
          <a:p>
            <a:r>
              <a:rPr lang="en-US" sz="2800" dirty="0" smtClean="0"/>
              <a:t>Agility</a:t>
            </a:r>
            <a:endParaRPr lang="en-US" sz="2800" dirty="0"/>
          </a:p>
        </p:txBody>
      </p:sp>
      <p:sp>
        <p:nvSpPr>
          <p:cNvPr id="4" name="Text Placeholder 3"/>
          <p:cNvSpPr>
            <a:spLocks noGrp="1"/>
          </p:cNvSpPr>
          <p:nvPr>
            <p:ph type="body" sz="half" idx="2"/>
          </p:nvPr>
        </p:nvSpPr>
        <p:spPr>
          <a:xfrm>
            <a:off x="139172" y="999249"/>
            <a:ext cx="7176027" cy="752927"/>
          </a:xfrm>
        </p:spPr>
        <p:txBody>
          <a:bodyPr>
            <a:normAutofit/>
          </a:bodyPr>
          <a:lstStyle/>
          <a:p>
            <a:r>
              <a:rPr lang="en-US" sz="2400" dirty="0" smtClean="0"/>
              <a:t>The ability to change directions quickly.</a:t>
            </a:r>
            <a:endParaRPr lang="en-US" sz="2400" dirty="0"/>
          </a:p>
        </p:txBody>
      </p:sp>
      <p:pic>
        <p:nvPicPr>
          <p:cNvPr id="9" name="Picture 8"/>
          <p:cNvPicPr>
            <a:picLocks noChangeAspect="1"/>
          </p:cNvPicPr>
          <p:nvPr/>
        </p:nvPicPr>
        <p:blipFill>
          <a:blip r:embed="rId2"/>
          <a:stretch>
            <a:fillRect/>
          </a:stretch>
        </p:blipFill>
        <p:spPr>
          <a:xfrm>
            <a:off x="707404" y="1894271"/>
            <a:ext cx="6607795" cy="4415242"/>
          </a:xfrm>
          <a:prstGeom prst="rect">
            <a:avLst/>
          </a:prstGeom>
        </p:spPr>
      </p:pic>
    </p:spTree>
    <p:extLst>
      <p:ext uri="{BB962C8B-B14F-4D97-AF65-F5344CB8AC3E}">
        <p14:creationId xmlns:p14="http://schemas.microsoft.com/office/powerpoint/2010/main" val="9886932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46" y="161671"/>
            <a:ext cx="7772400" cy="594360"/>
          </a:xfrm>
        </p:spPr>
        <p:txBody>
          <a:bodyPr/>
          <a:lstStyle/>
          <a:p>
            <a:r>
              <a:rPr lang="en-US" sz="2800" dirty="0" smtClean="0"/>
              <a:t>Coordination</a:t>
            </a:r>
            <a:endParaRPr lang="en-US" sz="2800" dirty="0"/>
          </a:p>
        </p:txBody>
      </p:sp>
      <p:sp>
        <p:nvSpPr>
          <p:cNvPr id="4" name="Text Placeholder 3"/>
          <p:cNvSpPr>
            <a:spLocks noGrp="1"/>
          </p:cNvSpPr>
          <p:nvPr>
            <p:ph type="body" sz="half" idx="2"/>
          </p:nvPr>
        </p:nvSpPr>
        <p:spPr>
          <a:xfrm>
            <a:off x="165628" y="878198"/>
            <a:ext cx="7776589" cy="1099028"/>
          </a:xfrm>
        </p:spPr>
        <p:txBody>
          <a:bodyPr>
            <a:normAutofit/>
          </a:bodyPr>
          <a:lstStyle/>
          <a:p>
            <a:r>
              <a:rPr lang="en-US" sz="2400" dirty="0" smtClean="0"/>
              <a:t>The organization of the different elements of a complex body or activity so as to enable them to work together effectively</a:t>
            </a:r>
            <a:r>
              <a:rPr lang="en-US" dirty="0" smtClean="0"/>
              <a:t>. </a:t>
            </a:r>
            <a:endParaRPr lang="en-US" dirty="0"/>
          </a:p>
        </p:txBody>
      </p:sp>
      <p:pic>
        <p:nvPicPr>
          <p:cNvPr id="12" name="Picture 11"/>
          <p:cNvPicPr>
            <a:picLocks noChangeAspect="1"/>
          </p:cNvPicPr>
          <p:nvPr/>
        </p:nvPicPr>
        <p:blipFill>
          <a:blip r:embed="rId2"/>
          <a:stretch>
            <a:fillRect/>
          </a:stretch>
        </p:blipFill>
        <p:spPr>
          <a:xfrm>
            <a:off x="489494" y="2095775"/>
            <a:ext cx="7747000" cy="4229100"/>
          </a:xfrm>
          <a:prstGeom prst="rect">
            <a:avLst/>
          </a:prstGeom>
        </p:spPr>
      </p:pic>
    </p:spTree>
    <p:extLst>
      <p:ext uri="{BB962C8B-B14F-4D97-AF65-F5344CB8AC3E}">
        <p14:creationId xmlns:p14="http://schemas.microsoft.com/office/powerpoint/2010/main" val="6282314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92412"/>
            <a:ext cx="7772400" cy="594360"/>
          </a:xfrm>
        </p:spPr>
        <p:txBody>
          <a:bodyPr/>
          <a:lstStyle/>
          <a:p>
            <a:r>
              <a:rPr lang="en-US" dirty="0" smtClean="0"/>
              <a:t>Explosive Power</a:t>
            </a:r>
            <a:endParaRPr lang="en-US" dirty="0"/>
          </a:p>
        </p:txBody>
      </p:sp>
      <p:sp>
        <p:nvSpPr>
          <p:cNvPr id="4" name="Text Placeholder 3"/>
          <p:cNvSpPr>
            <a:spLocks noGrp="1"/>
          </p:cNvSpPr>
          <p:nvPr>
            <p:ph type="body" sz="half" idx="2"/>
          </p:nvPr>
        </p:nvSpPr>
        <p:spPr>
          <a:xfrm>
            <a:off x="578785" y="848590"/>
            <a:ext cx="7122272" cy="887512"/>
          </a:xfrm>
        </p:spPr>
        <p:txBody>
          <a:bodyPr>
            <a:noAutofit/>
          </a:bodyPr>
          <a:lstStyle/>
          <a:p>
            <a:r>
              <a:rPr lang="en-US" sz="2000" dirty="0" smtClean="0"/>
              <a:t>Power by definition is the rate at which we can apply maximal force against an external load or surface. </a:t>
            </a:r>
            <a:endParaRPr lang="en-US" sz="2000" dirty="0"/>
          </a:p>
        </p:txBody>
      </p:sp>
      <p:pic>
        <p:nvPicPr>
          <p:cNvPr id="3" name="Picture 2"/>
          <p:cNvPicPr>
            <a:picLocks noChangeAspect="1"/>
          </p:cNvPicPr>
          <p:nvPr/>
        </p:nvPicPr>
        <p:blipFill>
          <a:blip r:embed="rId2"/>
          <a:stretch>
            <a:fillRect/>
          </a:stretch>
        </p:blipFill>
        <p:spPr>
          <a:xfrm>
            <a:off x="570303" y="1928999"/>
            <a:ext cx="7130754" cy="4011049"/>
          </a:xfrm>
          <a:prstGeom prst="rect">
            <a:avLst/>
          </a:prstGeom>
        </p:spPr>
      </p:pic>
    </p:spTree>
    <p:extLst>
      <p:ext uri="{BB962C8B-B14F-4D97-AF65-F5344CB8AC3E}">
        <p14:creationId xmlns:p14="http://schemas.microsoft.com/office/powerpoint/2010/main" val="12958817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8" y="457199"/>
            <a:ext cx="7251561" cy="847429"/>
          </a:xfrm>
        </p:spPr>
        <p:txBody>
          <a:bodyPr/>
          <a:lstStyle/>
          <a:p>
            <a:r>
              <a:rPr lang="en-US" sz="2800" dirty="0" smtClean="0"/>
              <a:t>Speed</a:t>
            </a:r>
            <a:endParaRPr lang="en-US" sz="2800" dirty="0"/>
          </a:p>
        </p:txBody>
      </p:sp>
      <p:sp>
        <p:nvSpPr>
          <p:cNvPr id="4" name="Text Placeholder 3"/>
          <p:cNvSpPr>
            <a:spLocks noGrp="1"/>
          </p:cNvSpPr>
          <p:nvPr>
            <p:ph type="body" sz="half" idx="2"/>
          </p:nvPr>
        </p:nvSpPr>
        <p:spPr>
          <a:xfrm>
            <a:off x="244727" y="1486310"/>
            <a:ext cx="7488483" cy="764191"/>
          </a:xfrm>
        </p:spPr>
        <p:txBody>
          <a:bodyPr>
            <a:noAutofit/>
          </a:bodyPr>
          <a:lstStyle/>
          <a:p>
            <a:r>
              <a:rPr lang="en-US" sz="2400" b="1" dirty="0" smtClean="0">
                <a:solidFill>
                  <a:srgbClr val="800000"/>
                </a:solidFill>
              </a:rPr>
              <a:t>Time </a:t>
            </a:r>
            <a:r>
              <a:rPr lang="en-US" sz="2400" dirty="0" smtClean="0"/>
              <a:t>an object or person travels across a </a:t>
            </a:r>
            <a:r>
              <a:rPr lang="en-US" sz="2400" b="1" dirty="0" smtClean="0">
                <a:solidFill>
                  <a:srgbClr val="800000"/>
                </a:solidFill>
              </a:rPr>
              <a:t>distance</a:t>
            </a:r>
            <a:r>
              <a:rPr lang="en-US" sz="2400" dirty="0" smtClean="0"/>
              <a:t>.</a:t>
            </a:r>
            <a:endParaRPr lang="en-US" sz="2400" dirty="0"/>
          </a:p>
        </p:txBody>
      </p:sp>
      <p:pic>
        <p:nvPicPr>
          <p:cNvPr id="3" name="Picture 2"/>
          <p:cNvPicPr>
            <a:picLocks noChangeAspect="1"/>
          </p:cNvPicPr>
          <p:nvPr/>
        </p:nvPicPr>
        <p:blipFill>
          <a:blip r:embed="rId2"/>
          <a:stretch>
            <a:fillRect/>
          </a:stretch>
        </p:blipFill>
        <p:spPr>
          <a:xfrm>
            <a:off x="1079359" y="2250501"/>
            <a:ext cx="6477000" cy="4305300"/>
          </a:xfrm>
          <a:prstGeom prst="rect">
            <a:avLst/>
          </a:prstGeom>
        </p:spPr>
      </p:pic>
    </p:spTree>
    <p:extLst>
      <p:ext uri="{BB962C8B-B14F-4D97-AF65-F5344CB8AC3E}">
        <p14:creationId xmlns:p14="http://schemas.microsoft.com/office/powerpoint/2010/main" val="21131907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Football: “</a:t>
            </a:r>
            <a:r>
              <a:rPr lang="en-US" dirty="0" err="1" smtClean="0"/>
              <a:t>Pudge</a:t>
            </a:r>
            <a:r>
              <a:rPr lang="en-US" dirty="0" smtClean="0"/>
              <a:t>”</a:t>
            </a:r>
            <a:endParaRPr lang="en-US" dirty="0"/>
          </a:p>
        </p:txBody>
      </p:sp>
      <p:sp>
        <p:nvSpPr>
          <p:cNvPr id="4" name="Content Placeholder 3"/>
          <p:cNvSpPr>
            <a:spLocks noGrp="1"/>
          </p:cNvSpPr>
          <p:nvPr>
            <p:ph sz="half" idx="1"/>
          </p:nvPr>
        </p:nvSpPr>
        <p:spPr/>
        <p:txBody>
          <a:bodyPr>
            <a:normAutofit fontScale="85000" lnSpcReduction="20000"/>
          </a:bodyPr>
          <a:lstStyle/>
          <a:p>
            <a:r>
              <a:rPr lang="en-US" dirty="0" smtClean="0"/>
              <a:t>William “</a:t>
            </a:r>
            <a:r>
              <a:rPr lang="en-US" dirty="0" err="1" smtClean="0"/>
              <a:t>Pudge</a:t>
            </a:r>
            <a:r>
              <a:rPr lang="en-US" dirty="0" smtClean="0"/>
              <a:t>” </a:t>
            </a:r>
            <a:r>
              <a:rPr lang="en-US" dirty="0" err="1" smtClean="0"/>
              <a:t>Heffelfinger</a:t>
            </a:r>
            <a:endParaRPr lang="en-US" dirty="0" smtClean="0"/>
          </a:p>
          <a:p>
            <a:r>
              <a:rPr lang="en-US" dirty="0" smtClean="0"/>
              <a:t>Born: Dec</a:t>
            </a:r>
            <a:r>
              <a:rPr lang="en-US" dirty="0"/>
              <a:t>. 20, </a:t>
            </a:r>
            <a:r>
              <a:rPr lang="en-US" dirty="0" smtClean="0"/>
              <a:t>1867</a:t>
            </a:r>
          </a:p>
          <a:p>
            <a:r>
              <a:rPr lang="en-US" dirty="0" smtClean="0"/>
              <a:t>Played for Yale</a:t>
            </a:r>
          </a:p>
          <a:p>
            <a:r>
              <a:rPr lang="en-US" dirty="0" smtClean="0"/>
              <a:t>Exceptional Athlete</a:t>
            </a:r>
          </a:p>
          <a:p>
            <a:r>
              <a:rPr lang="en-US" dirty="0"/>
              <a:t>At 6’3” 200 pounds, </a:t>
            </a:r>
            <a:r>
              <a:rPr lang="en-US" dirty="0" err="1"/>
              <a:t>Heffelfinger</a:t>
            </a:r>
            <a:r>
              <a:rPr lang="en-US" dirty="0"/>
              <a:t> was especially big for that era and towered over his opponents. </a:t>
            </a:r>
            <a:endParaRPr lang="en-US" dirty="0" smtClean="0"/>
          </a:p>
          <a:p>
            <a:r>
              <a:rPr lang="en-US" dirty="0"/>
              <a:t>November 12, </a:t>
            </a:r>
            <a:r>
              <a:rPr lang="en-US" dirty="0" smtClean="0"/>
              <a:t>1892 paid $500 to begin “professional football”</a:t>
            </a:r>
            <a:endParaRPr lang="en-US" dirty="0"/>
          </a:p>
        </p:txBody>
      </p:sp>
      <p:pic>
        <p:nvPicPr>
          <p:cNvPr id="6" name="Content Placeholder 5"/>
          <p:cNvPicPr>
            <a:picLocks noGrp="1" noChangeAspect="1"/>
          </p:cNvPicPr>
          <p:nvPr>
            <p:ph sz="half" idx="2"/>
          </p:nvPr>
        </p:nvPicPr>
        <p:blipFill>
          <a:blip r:embed="rId2"/>
          <a:srcRect t="1986" b="1986"/>
          <a:stretch>
            <a:fillRect/>
          </a:stretch>
        </p:blipFill>
        <p:spPr/>
      </p:pic>
    </p:spTree>
    <p:extLst>
      <p:ext uri="{BB962C8B-B14F-4D97-AF65-F5344CB8AC3E}">
        <p14:creationId xmlns:p14="http://schemas.microsoft.com/office/powerpoint/2010/main" val="12866674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56897"/>
            <a:ext cx="7772400" cy="594360"/>
          </a:xfrm>
        </p:spPr>
        <p:txBody>
          <a:bodyPr/>
          <a:lstStyle/>
          <a:p>
            <a:r>
              <a:rPr lang="en-US" sz="2800" dirty="0" smtClean="0"/>
              <a:t>Force</a:t>
            </a:r>
            <a:endParaRPr lang="en-US" sz="2800" dirty="0"/>
          </a:p>
        </p:txBody>
      </p:sp>
      <p:sp>
        <p:nvSpPr>
          <p:cNvPr id="4" name="Text Placeholder 3"/>
          <p:cNvSpPr>
            <a:spLocks noGrp="1"/>
          </p:cNvSpPr>
          <p:nvPr>
            <p:ph type="body" sz="half" idx="2"/>
          </p:nvPr>
        </p:nvSpPr>
        <p:spPr>
          <a:xfrm>
            <a:off x="304799" y="1511437"/>
            <a:ext cx="7122943" cy="1157014"/>
          </a:xfrm>
        </p:spPr>
        <p:txBody>
          <a:bodyPr>
            <a:normAutofit/>
          </a:bodyPr>
          <a:lstStyle/>
          <a:p>
            <a:r>
              <a:rPr lang="en-US" sz="2800" dirty="0" smtClean="0"/>
              <a:t>A push or a pull applied to an object or person, measured in pounds or </a:t>
            </a:r>
            <a:r>
              <a:rPr lang="en-US" sz="2800" dirty="0" err="1" smtClean="0"/>
              <a:t>newtons</a:t>
            </a:r>
            <a:r>
              <a:rPr lang="en-US" sz="2800" dirty="0" smtClean="0"/>
              <a:t>.</a:t>
            </a:r>
          </a:p>
          <a:p>
            <a:endParaRPr lang="en-US" dirty="0"/>
          </a:p>
        </p:txBody>
      </p:sp>
      <p:pic>
        <p:nvPicPr>
          <p:cNvPr id="3" name="Picture 2"/>
          <p:cNvPicPr>
            <a:picLocks noChangeAspect="1"/>
          </p:cNvPicPr>
          <p:nvPr/>
        </p:nvPicPr>
        <p:blipFill>
          <a:blip r:embed="rId2"/>
          <a:stretch>
            <a:fillRect/>
          </a:stretch>
        </p:blipFill>
        <p:spPr>
          <a:xfrm>
            <a:off x="1216912" y="2668451"/>
            <a:ext cx="5842000" cy="3505200"/>
          </a:xfrm>
          <a:prstGeom prst="rect">
            <a:avLst/>
          </a:prstGeom>
        </p:spPr>
      </p:pic>
    </p:spTree>
    <p:extLst>
      <p:ext uri="{BB962C8B-B14F-4D97-AF65-F5344CB8AC3E}">
        <p14:creationId xmlns:p14="http://schemas.microsoft.com/office/powerpoint/2010/main" val="594551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765" y="320040"/>
            <a:ext cx="7772400" cy="594360"/>
          </a:xfrm>
        </p:spPr>
        <p:txBody>
          <a:bodyPr/>
          <a:lstStyle/>
          <a:p>
            <a:r>
              <a:rPr lang="en-US" sz="2800" dirty="0" smtClean="0"/>
              <a:t>Inertia</a:t>
            </a:r>
            <a:endParaRPr lang="en-US" sz="2800" dirty="0"/>
          </a:p>
        </p:txBody>
      </p:sp>
      <p:sp>
        <p:nvSpPr>
          <p:cNvPr id="4" name="Text Placeholder 3"/>
          <p:cNvSpPr>
            <a:spLocks noGrp="1"/>
          </p:cNvSpPr>
          <p:nvPr>
            <p:ph type="body" sz="half" idx="2"/>
          </p:nvPr>
        </p:nvSpPr>
        <p:spPr>
          <a:xfrm>
            <a:off x="152342" y="1104869"/>
            <a:ext cx="7323631" cy="1483207"/>
          </a:xfrm>
        </p:spPr>
        <p:txBody>
          <a:bodyPr>
            <a:noAutofit/>
          </a:bodyPr>
          <a:lstStyle/>
          <a:p>
            <a:r>
              <a:rPr lang="en-US" sz="2400" dirty="0" smtClean="0"/>
              <a:t>The tendency of a body at rest to remain at rest or of a body in straight line motion to stay in motion in a straight line unless acted on by an outside force.</a:t>
            </a:r>
            <a:endParaRPr lang="en-US" sz="2400" dirty="0"/>
          </a:p>
        </p:txBody>
      </p:sp>
      <p:pic>
        <p:nvPicPr>
          <p:cNvPr id="11" name="Picture 10"/>
          <p:cNvPicPr>
            <a:picLocks noChangeAspect="1"/>
          </p:cNvPicPr>
          <p:nvPr/>
        </p:nvPicPr>
        <p:blipFill>
          <a:blip r:embed="rId2"/>
          <a:stretch>
            <a:fillRect/>
          </a:stretch>
        </p:blipFill>
        <p:spPr>
          <a:xfrm>
            <a:off x="1205803" y="2372022"/>
            <a:ext cx="5916469" cy="3897909"/>
          </a:xfrm>
          <a:prstGeom prst="rect">
            <a:avLst/>
          </a:prstGeom>
        </p:spPr>
      </p:pic>
    </p:spTree>
    <p:extLst>
      <p:ext uri="{BB962C8B-B14F-4D97-AF65-F5344CB8AC3E}">
        <p14:creationId xmlns:p14="http://schemas.microsoft.com/office/powerpoint/2010/main" val="19618178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399767"/>
            <a:ext cx="7772400" cy="594360"/>
          </a:xfrm>
        </p:spPr>
        <p:txBody>
          <a:bodyPr/>
          <a:lstStyle/>
          <a:p>
            <a:r>
              <a:rPr lang="en-US" dirty="0" smtClean="0"/>
              <a:t>Rotary Motion</a:t>
            </a:r>
            <a:endParaRPr lang="en-US" dirty="0"/>
          </a:p>
        </p:txBody>
      </p:sp>
      <p:sp>
        <p:nvSpPr>
          <p:cNvPr id="4" name="Text Placeholder 3"/>
          <p:cNvSpPr>
            <a:spLocks noGrp="1"/>
          </p:cNvSpPr>
          <p:nvPr>
            <p:ph type="body" sz="half" idx="2"/>
          </p:nvPr>
        </p:nvSpPr>
        <p:spPr>
          <a:xfrm>
            <a:off x="529882" y="1177048"/>
            <a:ext cx="7772401" cy="609600"/>
          </a:xfrm>
        </p:spPr>
        <p:txBody>
          <a:bodyPr/>
          <a:lstStyle/>
          <a:p>
            <a:r>
              <a:rPr lang="en-US" dirty="0" smtClean="0"/>
              <a:t>The act of rotating as if on an axis; "the rotation of the dancer kept time with the music"</a:t>
            </a:r>
            <a:endParaRPr lang="en-US" dirty="0"/>
          </a:p>
        </p:txBody>
      </p:sp>
      <p:pic>
        <p:nvPicPr>
          <p:cNvPr id="12" name="Picture 11"/>
          <p:cNvPicPr>
            <a:picLocks noChangeAspect="1"/>
          </p:cNvPicPr>
          <p:nvPr/>
        </p:nvPicPr>
        <p:blipFill>
          <a:blip r:embed="rId2"/>
          <a:stretch>
            <a:fillRect/>
          </a:stretch>
        </p:blipFill>
        <p:spPr>
          <a:xfrm>
            <a:off x="1301596" y="1786648"/>
            <a:ext cx="6512003" cy="4636078"/>
          </a:xfrm>
          <a:prstGeom prst="rect">
            <a:avLst/>
          </a:prstGeom>
        </p:spPr>
      </p:pic>
    </p:spTree>
    <p:extLst>
      <p:ext uri="{BB962C8B-B14F-4D97-AF65-F5344CB8AC3E}">
        <p14:creationId xmlns:p14="http://schemas.microsoft.com/office/powerpoint/2010/main" val="15284978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190791"/>
            <a:ext cx="7772400" cy="594360"/>
          </a:xfrm>
        </p:spPr>
        <p:txBody>
          <a:bodyPr/>
          <a:lstStyle/>
          <a:p>
            <a:r>
              <a:rPr lang="en-US" dirty="0" smtClean="0"/>
              <a:t>Opposition</a:t>
            </a:r>
            <a:endParaRPr lang="en-US" dirty="0"/>
          </a:p>
        </p:txBody>
      </p:sp>
      <p:pic>
        <p:nvPicPr>
          <p:cNvPr id="5" name="Content Placeholder 4" descr="qb throw.bmp"/>
          <p:cNvPicPr>
            <a:picLocks noGrp="1" noChangeAspect="1"/>
          </p:cNvPicPr>
          <p:nvPr>
            <p:ph idx="4294967295"/>
          </p:nvPr>
        </p:nvPicPr>
        <p:blipFill>
          <a:blip r:embed="rId2" cstate="print"/>
          <a:stretch>
            <a:fillRect/>
          </a:stretch>
        </p:blipFill>
        <p:spPr>
          <a:xfrm>
            <a:off x="980719" y="1607479"/>
            <a:ext cx="6254094" cy="4387200"/>
          </a:xfrm>
          <a:prstGeom prst="rect">
            <a:avLst/>
          </a:prstGeom>
        </p:spPr>
      </p:pic>
      <p:sp>
        <p:nvSpPr>
          <p:cNvPr id="4" name="Text Placeholder 3"/>
          <p:cNvSpPr>
            <a:spLocks noGrp="1"/>
          </p:cNvSpPr>
          <p:nvPr>
            <p:ph type="body" sz="half" idx="2"/>
          </p:nvPr>
        </p:nvSpPr>
        <p:spPr>
          <a:xfrm>
            <a:off x="304801" y="820873"/>
            <a:ext cx="7772401" cy="609600"/>
          </a:xfrm>
        </p:spPr>
        <p:txBody>
          <a:bodyPr/>
          <a:lstStyle/>
          <a:p>
            <a:r>
              <a:rPr lang="en-US" dirty="0" smtClean="0"/>
              <a:t>The use of body parts on opposite sides of body to increase force and power.  </a:t>
            </a:r>
            <a:endParaRPr lang="en-US" dirty="0"/>
          </a:p>
        </p:txBody>
      </p:sp>
    </p:spTree>
    <p:extLst>
      <p:ext uri="{BB962C8B-B14F-4D97-AF65-F5344CB8AC3E}">
        <p14:creationId xmlns:p14="http://schemas.microsoft.com/office/powerpoint/2010/main" val="245206600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04" y="383692"/>
            <a:ext cx="7772400" cy="594360"/>
          </a:xfrm>
        </p:spPr>
        <p:txBody>
          <a:bodyPr/>
          <a:lstStyle/>
          <a:p>
            <a:r>
              <a:rPr lang="en-US" dirty="0" err="1" smtClean="0"/>
              <a:t>Proprioception</a:t>
            </a:r>
            <a:r>
              <a:rPr lang="en-US" dirty="0" smtClean="0"/>
              <a:t> </a:t>
            </a:r>
            <a:endParaRPr lang="en-US" dirty="0"/>
          </a:p>
        </p:txBody>
      </p:sp>
      <p:sp>
        <p:nvSpPr>
          <p:cNvPr id="4" name="Text Placeholder 3"/>
          <p:cNvSpPr>
            <a:spLocks noGrp="1"/>
          </p:cNvSpPr>
          <p:nvPr>
            <p:ph type="body" sz="half" idx="2"/>
          </p:nvPr>
        </p:nvSpPr>
        <p:spPr>
          <a:xfrm>
            <a:off x="304799" y="1144898"/>
            <a:ext cx="7772401" cy="609600"/>
          </a:xfrm>
        </p:spPr>
        <p:txBody>
          <a:bodyPr/>
          <a:lstStyle/>
          <a:p>
            <a:r>
              <a:rPr lang="en-US" dirty="0" smtClean="0"/>
              <a:t>The ability to sense the position and location and orientation and movement of the body and its parts. </a:t>
            </a:r>
            <a:endParaRPr lang="en-US" dirty="0"/>
          </a:p>
        </p:txBody>
      </p:sp>
      <p:pic>
        <p:nvPicPr>
          <p:cNvPr id="7" name="Picture 6"/>
          <p:cNvPicPr>
            <a:picLocks noChangeAspect="1"/>
          </p:cNvPicPr>
          <p:nvPr/>
        </p:nvPicPr>
        <p:blipFill>
          <a:blip r:embed="rId3"/>
          <a:stretch>
            <a:fillRect/>
          </a:stretch>
        </p:blipFill>
        <p:spPr>
          <a:xfrm>
            <a:off x="776048" y="2050824"/>
            <a:ext cx="6619539" cy="3971723"/>
          </a:xfrm>
          <a:prstGeom prst="rect">
            <a:avLst/>
          </a:prstGeom>
        </p:spPr>
      </p:pic>
    </p:spTree>
    <p:extLst>
      <p:ext uri="{BB962C8B-B14F-4D97-AF65-F5344CB8AC3E}">
        <p14:creationId xmlns:p14="http://schemas.microsoft.com/office/powerpoint/2010/main" val="29333423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528367"/>
            <a:ext cx="7772400" cy="594360"/>
          </a:xfrm>
        </p:spPr>
        <p:txBody>
          <a:bodyPr/>
          <a:lstStyle/>
          <a:p>
            <a:r>
              <a:rPr lang="en-US" dirty="0" smtClean="0"/>
              <a:t>Sports Specific Training:</a:t>
            </a:r>
            <a:br>
              <a:rPr lang="en-US" dirty="0" smtClean="0"/>
            </a:br>
            <a:r>
              <a:rPr lang="en-US" dirty="0" err="1" smtClean="0"/>
              <a:t>Plyometrics</a:t>
            </a:r>
            <a:endParaRPr lang="en-US" dirty="0"/>
          </a:p>
        </p:txBody>
      </p:sp>
      <p:sp>
        <p:nvSpPr>
          <p:cNvPr id="4" name="Text Placeholder 3"/>
          <p:cNvSpPr>
            <a:spLocks noGrp="1"/>
          </p:cNvSpPr>
          <p:nvPr>
            <p:ph type="body" sz="half" idx="2"/>
          </p:nvPr>
        </p:nvSpPr>
        <p:spPr>
          <a:xfrm>
            <a:off x="304799" y="1466398"/>
            <a:ext cx="7772401" cy="609600"/>
          </a:xfrm>
        </p:spPr>
        <p:txBody>
          <a:bodyPr>
            <a:noAutofit/>
          </a:bodyPr>
          <a:lstStyle/>
          <a:p>
            <a:pPr marL="342900" indent="-342900">
              <a:buFont typeface="+mj-lt"/>
              <a:buAutoNum type="arabicPeriod"/>
            </a:pPr>
            <a:r>
              <a:rPr lang="en-US" sz="1400" dirty="0" smtClean="0"/>
              <a:t>A type </a:t>
            </a:r>
            <a:r>
              <a:rPr lang="en-US" sz="1400" dirty="0"/>
              <a:t>of </a:t>
            </a:r>
            <a:r>
              <a:rPr lang="en-US" sz="1400" dirty="0" smtClean="0"/>
              <a:t>training </a:t>
            </a:r>
            <a:r>
              <a:rPr lang="en-US" sz="1400" dirty="0"/>
              <a:t>designed to produce fast, powerful movements, and </a:t>
            </a:r>
            <a:r>
              <a:rPr lang="en-US" sz="1400" dirty="0" smtClean="0"/>
              <a:t>improving </a:t>
            </a:r>
            <a:r>
              <a:rPr lang="en-US" sz="1400" dirty="0"/>
              <a:t>performance in sports</a:t>
            </a:r>
            <a:r>
              <a:rPr lang="en-US" sz="1400" dirty="0" smtClean="0"/>
              <a:t>.</a:t>
            </a:r>
          </a:p>
          <a:p>
            <a:pPr marL="342900" indent="-342900">
              <a:buFont typeface="+mj-lt"/>
              <a:buAutoNum type="arabicPeriod"/>
            </a:pPr>
            <a:r>
              <a:rPr lang="en-US" sz="1400" dirty="0" smtClean="0"/>
              <a:t>Jump higher.</a:t>
            </a:r>
          </a:p>
          <a:p>
            <a:pPr marL="342900" indent="-342900">
              <a:buFont typeface="+mj-lt"/>
              <a:buAutoNum type="arabicPeriod"/>
            </a:pPr>
            <a:r>
              <a:rPr lang="en-US" sz="1400" dirty="0" smtClean="0"/>
              <a:t>Run faster.</a:t>
            </a:r>
            <a:endParaRPr lang="en-US" sz="1400" dirty="0"/>
          </a:p>
        </p:txBody>
      </p:sp>
      <p:pic>
        <p:nvPicPr>
          <p:cNvPr id="5" name="Picture 4"/>
          <p:cNvPicPr>
            <a:picLocks noChangeAspect="1"/>
          </p:cNvPicPr>
          <p:nvPr/>
        </p:nvPicPr>
        <p:blipFill>
          <a:blip r:embed="rId2"/>
          <a:stretch>
            <a:fillRect/>
          </a:stretch>
        </p:blipFill>
        <p:spPr>
          <a:xfrm>
            <a:off x="1951723" y="2829350"/>
            <a:ext cx="4625687" cy="3214853"/>
          </a:xfrm>
          <a:prstGeom prst="rect">
            <a:avLst/>
          </a:prstGeom>
        </p:spPr>
      </p:pic>
    </p:spTree>
    <p:extLst>
      <p:ext uri="{BB962C8B-B14F-4D97-AF65-F5344CB8AC3E}">
        <p14:creationId xmlns:p14="http://schemas.microsoft.com/office/powerpoint/2010/main" val="1533090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415" y="493653"/>
            <a:ext cx="6520375" cy="693562"/>
          </a:xfrm>
        </p:spPr>
        <p:txBody>
          <a:bodyPr/>
          <a:lstStyle/>
          <a:p>
            <a:r>
              <a:rPr lang="en-US" dirty="0" smtClean="0"/>
              <a:t>Sports Specific Training:</a:t>
            </a:r>
            <a:br>
              <a:rPr lang="en-US" dirty="0" smtClean="0"/>
            </a:br>
            <a:r>
              <a:rPr lang="en-US" dirty="0" smtClean="0"/>
              <a:t>Combination Strength and Endurance</a:t>
            </a:r>
            <a:endParaRPr lang="en-US" dirty="0"/>
          </a:p>
        </p:txBody>
      </p:sp>
      <p:sp>
        <p:nvSpPr>
          <p:cNvPr id="4" name="Text Placeholder 3"/>
          <p:cNvSpPr>
            <a:spLocks noGrp="1"/>
          </p:cNvSpPr>
          <p:nvPr>
            <p:ph type="body" sz="half" idx="2"/>
          </p:nvPr>
        </p:nvSpPr>
        <p:spPr>
          <a:xfrm>
            <a:off x="457201" y="1366335"/>
            <a:ext cx="7034850" cy="861152"/>
          </a:xfrm>
        </p:spPr>
        <p:txBody>
          <a:bodyPr/>
          <a:lstStyle/>
          <a:p>
            <a:pPr marL="342900" indent="-342900">
              <a:buFont typeface="+mj-lt"/>
              <a:buAutoNum type="arabicPeriod"/>
            </a:pPr>
            <a:r>
              <a:rPr lang="en-US" dirty="0"/>
              <a:t>W</a:t>
            </a:r>
            <a:r>
              <a:rPr lang="en-US" dirty="0" smtClean="0"/>
              <a:t>eight and reps (depending on position).</a:t>
            </a:r>
          </a:p>
          <a:p>
            <a:pPr marL="342900" indent="-342900">
              <a:buFont typeface="+mj-lt"/>
              <a:buAutoNum type="arabicPeriod"/>
            </a:pPr>
            <a:r>
              <a:rPr lang="en-US" dirty="0" smtClean="0"/>
              <a:t>Combination of </a:t>
            </a:r>
            <a:r>
              <a:rPr lang="en-US" dirty="0" err="1" smtClean="0"/>
              <a:t>plyos</a:t>
            </a:r>
            <a:r>
              <a:rPr lang="en-US" dirty="0" smtClean="0"/>
              <a:t>, strength, endurance and sprints.</a:t>
            </a:r>
            <a:endParaRPr lang="en-US" dirty="0"/>
          </a:p>
        </p:txBody>
      </p:sp>
      <p:pic>
        <p:nvPicPr>
          <p:cNvPr id="3" name="Picture 2"/>
          <p:cNvPicPr>
            <a:picLocks noChangeAspect="1"/>
          </p:cNvPicPr>
          <p:nvPr/>
        </p:nvPicPr>
        <p:blipFill>
          <a:blip r:embed="rId2"/>
          <a:stretch>
            <a:fillRect/>
          </a:stretch>
        </p:blipFill>
        <p:spPr>
          <a:xfrm>
            <a:off x="4269740" y="2227487"/>
            <a:ext cx="2914050" cy="2149469"/>
          </a:xfrm>
          <a:prstGeom prst="rect">
            <a:avLst/>
          </a:prstGeom>
        </p:spPr>
      </p:pic>
      <p:pic>
        <p:nvPicPr>
          <p:cNvPr id="6" name="Picture 5"/>
          <p:cNvPicPr>
            <a:picLocks noChangeAspect="1"/>
          </p:cNvPicPr>
          <p:nvPr/>
        </p:nvPicPr>
        <p:blipFill>
          <a:blip r:embed="rId3"/>
          <a:stretch>
            <a:fillRect/>
          </a:stretch>
        </p:blipFill>
        <p:spPr>
          <a:xfrm>
            <a:off x="1200321" y="2227487"/>
            <a:ext cx="2914050" cy="1914647"/>
          </a:xfrm>
          <a:prstGeom prst="rect">
            <a:avLst/>
          </a:prstGeom>
        </p:spPr>
      </p:pic>
      <p:pic>
        <p:nvPicPr>
          <p:cNvPr id="9" name="Picture 8"/>
          <p:cNvPicPr>
            <a:picLocks noChangeAspect="1"/>
          </p:cNvPicPr>
          <p:nvPr/>
        </p:nvPicPr>
        <p:blipFill>
          <a:blip r:embed="rId4"/>
          <a:stretch>
            <a:fillRect/>
          </a:stretch>
        </p:blipFill>
        <p:spPr>
          <a:xfrm>
            <a:off x="1200321" y="4376956"/>
            <a:ext cx="2754710" cy="2200677"/>
          </a:xfrm>
          <a:prstGeom prst="rect">
            <a:avLst/>
          </a:prstGeom>
        </p:spPr>
      </p:pic>
      <p:pic>
        <p:nvPicPr>
          <p:cNvPr id="10" name="Picture 9"/>
          <p:cNvPicPr>
            <a:picLocks noChangeAspect="1"/>
          </p:cNvPicPr>
          <p:nvPr/>
        </p:nvPicPr>
        <p:blipFill>
          <a:blip r:embed="rId5"/>
          <a:stretch>
            <a:fillRect/>
          </a:stretch>
        </p:blipFill>
        <p:spPr>
          <a:xfrm>
            <a:off x="4269740" y="4466155"/>
            <a:ext cx="2006879" cy="2162686"/>
          </a:xfrm>
          <a:prstGeom prst="rect">
            <a:avLst/>
          </a:prstGeom>
        </p:spPr>
      </p:pic>
    </p:spTree>
    <p:extLst>
      <p:ext uri="{BB962C8B-B14F-4D97-AF65-F5344CB8AC3E}">
        <p14:creationId xmlns:p14="http://schemas.microsoft.com/office/powerpoint/2010/main" val="12237016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Basic Rules</a:t>
            </a:r>
            <a:endParaRPr lang="en-US" dirty="0"/>
          </a:p>
        </p:txBody>
      </p:sp>
      <p:sp>
        <p:nvSpPr>
          <p:cNvPr id="6" name="Content Placeholder 5"/>
          <p:cNvSpPr>
            <a:spLocks noGrp="1"/>
          </p:cNvSpPr>
          <p:nvPr>
            <p:ph idx="1"/>
          </p:nvPr>
        </p:nvSpPr>
        <p:spPr/>
        <p:txBody>
          <a:bodyPr/>
          <a:lstStyle/>
          <a:p>
            <a:r>
              <a:rPr lang="en-US" dirty="0" smtClean="0"/>
              <a:t>Football played on a rectangular field 100 yards long.</a:t>
            </a:r>
          </a:p>
          <a:p>
            <a:r>
              <a:rPr lang="en-US" dirty="0" smtClean="0"/>
              <a:t>Each team has 11 players on the field at a time.</a:t>
            </a:r>
          </a:p>
          <a:p>
            <a:r>
              <a:rPr lang="en-US" dirty="0" smtClean="0"/>
              <a:t>Game begins with a kick off.</a:t>
            </a:r>
          </a:p>
          <a:p>
            <a:r>
              <a:rPr lang="en-US" dirty="0" smtClean="0"/>
              <a:t>When a team has possession of the football they are on offense.  Object is get the football past the other team’s end zone to score a touch down.</a:t>
            </a:r>
          </a:p>
          <a:p>
            <a:r>
              <a:rPr lang="en-US" dirty="0" smtClean="0"/>
              <a:t>Teams need to advance the football 10 yards within four downs (attempts).  If they can’t do this than the ball is handed over to the other team.</a:t>
            </a:r>
          </a:p>
          <a:p>
            <a:r>
              <a:rPr lang="en-US" dirty="0" smtClean="0"/>
              <a:t>On the fourth down the opposition has two options: punt or pass.  The punt option is where they try and kick the football between the field goal posts.  The pass option is the same as downs 1-3 . </a:t>
            </a:r>
            <a:endParaRPr lang="en-US" dirty="0"/>
          </a:p>
        </p:txBody>
      </p:sp>
    </p:spTree>
    <p:extLst>
      <p:ext uri="{BB962C8B-B14F-4D97-AF65-F5344CB8AC3E}">
        <p14:creationId xmlns:p14="http://schemas.microsoft.com/office/powerpoint/2010/main" val="3709178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Scoring</a:t>
            </a:r>
            <a:endParaRPr lang="en-US" dirty="0"/>
          </a:p>
        </p:txBody>
      </p:sp>
      <p:sp>
        <p:nvSpPr>
          <p:cNvPr id="6" name="Content Placeholder 5"/>
          <p:cNvSpPr>
            <a:spLocks noGrp="1"/>
          </p:cNvSpPr>
          <p:nvPr>
            <p:ph idx="1"/>
          </p:nvPr>
        </p:nvSpPr>
        <p:spPr/>
        <p:txBody>
          <a:bodyPr/>
          <a:lstStyle/>
          <a:p>
            <a:pPr marL="114300" indent="0">
              <a:buNone/>
            </a:pPr>
            <a:r>
              <a:rPr lang="en-US" dirty="0" smtClean="0"/>
              <a:t>Field Goal without a touch down = 3 points</a:t>
            </a:r>
          </a:p>
          <a:p>
            <a:pPr marL="114300" indent="0">
              <a:buNone/>
            </a:pPr>
            <a:r>
              <a:rPr lang="en-US" dirty="0" smtClean="0"/>
              <a:t>Touch Down = 6 points</a:t>
            </a:r>
          </a:p>
          <a:p>
            <a:pPr marL="114300" indent="0">
              <a:buNone/>
            </a:pPr>
            <a:r>
              <a:rPr lang="en-US" dirty="0" smtClean="0"/>
              <a:t>Extra Point after Touch Down with a Punt= 1 point</a:t>
            </a:r>
          </a:p>
          <a:p>
            <a:pPr marL="114300" indent="0">
              <a:buNone/>
            </a:pPr>
            <a:r>
              <a:rPr lang="en-US" dirty="0" smtClean="0"/>
              <a:t>Extra Point after Touch Down with 1 play = 2 points</a:t>
            </a:r>
          </a:p>
          <a:p>
            <a:pPr marL="114300" indent="0">
              <a:buNone/>
            </a:pPr>
            <a:r>
              <a:rPr lang="en-US" dirty="0" smtClean="0"/>
              <a:t>Safety (bumble the ball behind own end zone) = 2 points</a:t>
            </a:r>
            <a:endParaRPr lang="en-US" dirty="0"/>
          </a:p>
        </p:txBody>
      </p:sp>
    </p:spTree>
    <p:extLst>
      <p:ext uri="{BB962C8B-B14F-4D97-AF65-F5344CB8AC3E}">
        <p14:creationId xmlns:p14="http://schemas.microsoft.com/office/powerpoint/2010/main" val="3302307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Strategies</a:t>
            </a:r>
            <a:endParaRPr lang="en-US" dirty="0"/>
          </a:p>
        </p:txBody>
      </p:sp>
      <p:sp>
        <p:nvSpPr>
          <p:cNvPr id="4" name="Text Placeholder 3"/>
          <p:cNvSpPr>
            <a:spLocks noGrp="1"/>
          </p:cNvSpPr>
          <p:nvPr>
            <p:ph type="body" idx="1"/>
          </p:nvPr>
        </p:nvSpPr>
        <p:spPr/>
        <p:txBody>
          <a:bodyPr/>
          <a:lstStyle/>
          <a:p>
            <a:r>
              <a:rPr lang="en-US" dirty="0" smtClean="0"/>
              <a:t>Offense</a:t>
            </a:r>
            <a:endParaRPr lang="en-US" dirty="0"/>
          </a:p>
        </p:txBody>
      </p:sp>
      <p:sp>
        <p:nvSpPr>
          <p:cNvPr id="5" name="Content Placeholder 4"/>
          <p:cNvSpPr>
            <a:spLocks noGrp="1"/>
          </p:cNvSpPr>
          <p:nvPr>
            <p:ph sz="half" idx="2"/>
          </p:nvPr>
        </p:nvSpPr>
        <p:spPr/>
        <p:txBody>
          <a:bodyPr>
            <a:normAutofit/>
          </a:bodyPr>
          <a:lstStyle/>
          <a:p>
            <a:r>
              <a:rPr lang="en-US" sz="1800" dirty="0" smtClean="0"/>
              <a:t>Quarterback calls plays.</a:t>
            </a:r>
          </a:p>
          <a:p>
            <a:r>
              <a:rPr lang="en-US" sz="1800" dirty="0" smtClean="0"/>
              <a:t>Team can “run” the ball where they earn small but steady gains.  </a:t>
            </a:r>
          </a:p>
          <a:p>
            <a:r>
              <a:rPr lang="en-US" sz="1800" dirty="0" smtClean="0"/>
              <a:t>Team can “pass” the ball where quarterback calls plays and receivers run down field and catch passes, sometimes for long distances. </a:t>
            </a:r>
          </a:p>
        </p:txBody>
      </p:sp>
      <p:sp>
        <p:nvSpPr>
          <p:cNvPr id="6" name="Text Placeholder 5"/>
          <p:cNvSpPr>
            <a:spLocks noGrp="1"/>
          </p:cNvSpPr>
          <p:nvPr>
            <p:ph type="body" sz="quarter" idx="3"/>
          </p:nvPr>
        </p:nvSpPr>
        <p:spPr/>
        <p:txBody>
          <a:bodyPr/>
          <a:lstStyle/>
          <a:p>
            <a:r>
              <a:rPr lang="en-US" dirty="0" smtClean="0"/>
              <a:t>Defense</a:t>
            </a:r>
            <a:endParaRPr lang="en-US" dirty="0"/>
          </a:p>
        </p:txBody>
      </p:sp>
      <p:sp>
        <p:nvSpPr>
          <p:cNvPr id="7" name="Content Placeholder 6"/>
          <p:cNvSpPr>
            <a:spLocks noGrp="1"/>
          </p:cNvSpPr>
          <p:nvPr>
            <p:ph sz="quarter" idx="4"/>
          </p:nvPr>
        </p:nvSpPr>
        <p:spPr/>
        <p:txBody>
          <a:bodyPr>
            <a:normAutofit fontScale="55000" lnSpcReduction="20000"/>
          </a:bodyPr>
          <a:lstStyle/>
          <a:p>
            <a:r>
              <a:rPr lang="en-US" dirty="0"/>
              <a:t>Football defenses today run numerous plays and formations throughout a game. </a:t>
            </a:r>
            <a:r>
              <a:rPr lang="en-US" dirty="0" smtClean="0"/>
              <a:t>T</a:t>
            </a:r>
          </a:p>
          <a:p>
            <a:r>
              <a:rPr lang="en-US" dirty="0"/>
              <a:t/>
            </a:r>
            <a:br>
              <a:rPr lang="en-US" dirty="0"/>
            </a:br>
            <a:r>
              <a:rPr lang="en-US" dirty="0"/>
              <a:t>One of the main strategies of football defenses against the pass is the blitz. This is when a player that would normally not rush the passer, rushes the </a:t>
            </a:r>
            <a:r>
              <a:rPr lang="en-US" dirty="0" smtClean="0"/>
              <a:t>passer</a:t>
            </a:r>
          </a:p>
          <a:p>
            <a:endParaRPr lang="en-US" dirty="0"/>
          </a:p>
          <a:p>
            <a:r>
              <a:rPr lang="en-US" dirty="0" smtClean="0"/>
              <a:t> </a:t>
            </a:r>
            <a:r>
              <a:rPr lang="en-US" dirty="0"/>
              <a:t>The advantage of the blitz is that a football team is more likely to get a sack or to give the quarterback less time to throw the football. The disadvantage is that there are less players downfield to tackle a runner or to cover receivers. </a:t>
            </a:r>
            <a:br>
              <a:rPr lang="en-US" dirty="0"/>
            </a:br>
            <a:r>
              <a:rPr lang="en-US" dirty="0"/>
              <a:t/>
            </a:r>
            <a:br>
              <a:rPr lang="en-US" dirty="0"/>
            </a:br>
            <a:r>
              <a:rPr lang="en-US" dirty="0"/>
              <a:t>A defensive football strategy that is used late in games is the prevent defense. This usually means the defense has an extra defensive back and that the defenders are all staying behind the receivers. </a:t>
            </a:r>
          </a:p>
        </p:txBody>
      </p:sp>
    </p:spTree>
    <p:extLst>
      <p:ext uri="{BB962C8B-B14F-4D97-AF65-F5344CB8AC3E}">
        <p14:creationId xmlns:p14="http://schemas.microsoft.com/office/powerpoint/2010/main" val="3593257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Cues for Punting a Football</a:t>
            </a:r>
            <a:endParaRPr lang="en-US" dirty="0"/>
          </a:p>
        </p:txBody>
      </p:sp>
      <p:sp>
        <p:nvSpPr>
          <p:cNvPr id="3" name="Content Placeholder 2"/>
          <p:cNvSpPr>
            <a:spLocks noGrp="1"/>
          </p:cNvSpPr>
          <p:nvPr>
            <p:ph sz="half" idx="1"/>
          </p:nvPr>
        </p:nvSpPr>
        <p:spPr/>
        <p:txBody>
          <a:bodyPr/>
          <a:lstStyle/>
          <a:p>
            <a:r>
              <a:rPr lang="en-US" dirty="0" smtClean="0"/>
              <a:t>Laces up, nose down.</a:t>
            </a:r>
          </a:p>
          <a:p>
            <a:r>
              <a:rPr lang="en-US" dirty="0" smtClean="0"/>
              <a:t>Toss ball in front.</a:t>
            </a:r>
          </a:p>
          <a:p>
            <a:r>
              <a:rPr lang="en-US" dirty="0" smtClean="0"/>
              <a:t>Extend the ball out.</a:t>
            </a:r>
          </a:p>
          <a:p>
            <a:r>
              <a:rPr lang="en-US" dirty="0" smtClean="0"/>
              <a:t>Step – step – drop - kick</a:t>
            </a:r>
            <a:endParaRPr lang="en-US" dirty="0"/>
          </a:p>
        </p:txBody>
      </p:sp>
      <p:pic>
        <p:nvPicPr>
          <p:cNvPr id="7" name="Content Placeholder 6"/>
          <p:cNvPicPr>
            <a:picLocks noGrp="1" noChangeAspect="1"/>
          </p:cNvPicPr>
          <p:nvPr>
            <p:ph sz="half" idx="2"/>
          </p:nvPr>
        </p:nvPicPr>
        <p:blipFill>
          <a:blip r:embed="rId2"/>
          <a:srcRect l="240" r="240"/>
          <a:stretch>
            <a:fillRect/>
          </a:stretch>
        </p:blipFill>
        <p:spPr/>
      </p:pic>
    </p:spTree>
    <p:extLst>
      <p:ext uri="{BB962C8B-B14F-4D97-AF65-F5344CB8AC3E}">
        <p14:creationId xmlns:p14="http://schemas.microsoft.com/office/powerpoint/2010/main" val="600372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Cues for Passing a Football</a:t>
            </a:r>
            <a:endParaRPr lang="en-US" dirty="0"/>
          </a:p>
        </p:txBody>
      </p:sp>
      <p:sp>
        <p:nvSpPr>
          <p:cNvPr id="3" name="Content Placeholder 2"/>
          <p:cNvSpPr>
            <a:spLocks noGrp="1"/>
          </p:cNvSpPr>
          <p:nvPr>
            <p:ph sz="half" idx="1"/>
          </p:nvPr>
        </p:nvSpPr>
        <p:spPr>
          <a:xfrm>
            <a:off x="457201" y="1536192"/>
            <a:ext cx="3432174" cy="4590288"/>
          </a:xfrm>
        </p:spPr>
        <p:txBody>
          <a:bodyPr>
            <a:normAutofit lnSpcReduction="10000"/>
          </a:bodyPr>
          <a:lstStyle/>
          <a:p>
            <a:r>
              <a:rPr lang="en-US" dirty="0" smtClean="0"/>
              <a:t>Elbow up and lead with throwing elbow</a:t>
            </a:r>
          </a:p>
          <a:p>
            <a:r>
              <a:rPr lang="en-US" dirty="0" smtClean="0"/>
              <a:t>Legs shoulder width apart and opposite foot aimed towards target</a:t>
            </a:r>
          </a:p>
          <a:p>
            <a:r>
              <a:rPr lang="en-US" dirty="0" smtClean="0"/>
              <a:t>Step towards target</a:t>
            </a:r>
          </a:p>
          <a:p>
            <a:r>
              <a:rPr lang="en-US" dirty="0" smtClean="0"/>
              <a:t>Snap wrist and follow through</a:t>
            </a:r>
            <a:endParaRPr lang="en-US" dirty="0"/>
          </a:p>
        </p:txBody>
      </p:sp>
      <p:pic>
        <p:nvPicPr>
          <p:cNvPr id="11" name="Content Placeholder 10"/>
          <p:cNvPicPr>
            <a:picLocks noGrp="1" noChangeAspect="1"/>
          </p:cNvPicPr>
          <p:nvPr>
            <p:ph sz="half" idx="2"/>
          </p:nvPr>
        </p:nvPicPr>
        <p:blipFill>
          <a:blip r:embed="rId2"/>
          <a:srcRect l="4460" r="4460"/>
          <a:stretch>
            <a:fillRect/>
          </a:stretch>
        </p:blipFill>
        <p:spPr/>
      </p:pic>
    </p:spTree>
    <p:extLst>
      <p:ext uri="{BB962C8B-B14F-4D97-AF65-F5344CB8AC3E}">
        <p14:creationId xmlns:p14="http://schemas.microsoft.com/office/powerpoint/2010/main" val="21374540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Cues for Receiving a Football</a:t>
            </a:r>
            <a:endParaRPr lang="en-US" dirty="0"/>
          </a:p>
        </p:txBody>
      </p:sp>
      <p:sp>
        <p:nvSpPr>
          <p:cNvPr id="3" name="Content Placeholder 2"/>
          <p:cNvSpPr>
            <a:spLocks noGrp="1"/>
          </p:cNvSpPr>
          <p:nvPr>
            <p:ph sz="half" idx="1"/>
          </p:nvPr>
        </p:nvSpPr>
        <p:spPr/>
        <p:txBody>
          <a:bodyPr/>
          <a:lstStyle/>
          <a:p>
            <a:r>
              <a:rPr lang="en-US" dirty="0" smtClean="0"/>
              <a:t>High catches, fingers up.</a:t>
            </a:r>
          </a:p>
          <a:p>
            <a:r>
              <a:rPr lang="en-US" dirty="0" smtClean="0"/>
              <a:t>Low catches, fingers down.</a:t>
            </a:r>
          </a:p>
          <a:p>
            <a:r>
              <a:rPr lang="en-US" dirty="0" smtClean="0"/>
              <a:t>Watch the ball, not the defender.</a:t>
            </a:r>
          </a:p>
          <a:p>
            <a:r>
              <a:rPr lang="en-US" dirty="0" smtClean="0"/>
              <a:t>Reach with your arms and give with your hands.</a:t>
            </a:r>
            <a:endParaRPr lang="en-US" dirty="0"/>
          </a:p>
        </p:txBody>
      </p:sp>
      <p:pic>
        <p:nvPicPr>
          <p:cNvPr id="5" name="Content Placeholder 4"/>
          <p:cNvPicPr>
            <a:picLocks noGrp="1" noChangeAspect="1"/>
          </p:cNvPicPr>
          <p:nvPr>
            <p:ph sz="half" idx="2"/>
          </p:nvPr>
        </p:nvPicPr>
        <p:blipFill>
          <a:blip r:embed="rId2"/>
          <a:srcRect t="2153" b="2153"/>
          <a:stretch>
            <a:fillRect/>
          </a:stretch>
        </p:blipFill>
        <p:spPr/>
      </p:pic>
    </p:spTree>
    <p:extLst>
      <p:ext uri="{BB962C8B-B14F-4D97-AF65-F5344CB8AC3E}">
        <p14:creationId xmlns:p14="http://schemas.microsoft.com/office/powerpoint/2010/main" val="86444804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180</TotalTime>
  <Words>799</Words>
  <Application>Microsoft Macintosh PowerPoint</Application>
  <PresentationFormat>On-screen Show (4:3)</PresentationFormat>
  <Paragraphs>96</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Adjacency</vt:lpstr>
      <vt:lpstr>Football Unit Test</vt:lpstr>
      <vt:lpstr>History of Football</vt:lpstr>
      <vt:lpstr>History of Football: “Pudge”</vt:lpstr>
      <vt:lpstr>Basic Rules</vt:lpstr>
      <vt:lpstr>Scoring</vt:lpstr>
      <vt:lpstr>Basic Strategies</vt:lpstr>
      <vt:lpstr>Cues for Punting a Football</vt:lpstr>
      <vt:lpstr>Cues for Passing a Football</vt:lpstr>
      <vt:lpstr>Cues for Receiving a Football</vt:lpstr>
      <vt:lpstr>Cues for Football:  Snap</vt:lpstr>
      <vt:lpstr>Player to Player Defense</vt:lpstr>
      <vt:lpstr>Football Receiver Patterns</vt:lpstr>
      <vt:lpstr>Football Referee Signals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Balance</vt:lpstr>
      <vt:lpstr>Reaction Time</vt:lpstr>
      <vt:lpstr>Agility</vt:lpstr>
      <vt:lpstr>Coordination</vt:lpstr>
      <vt:lpstr>Explosive Power</vt:lpstr>
      <vt:lpstr>Speed</vt:lpstr>
      <vt:lpstr>Force</vt:lpstr>
      <vt:lpstr>Inertia</vt:lpstr>
      <vt:lpstr>Rotary Motion</vt:lpstr>
      <vt:lpstr>Opposition</vt:lpstr>
      <vt:lpstr>Proprioception </vt:lpstr>
      <vt:lpstr>Sports Specific Training: Plyometrics</vt:lpstr>
      <vt:lpstr>Sports Specific Training: Combination Strength and Endurance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Football Unit test</dc:title>
  <dc:creator>KIMBERLY BUTLER</dc:creator>
  <cp:lastModifiedBy>KIMBERLY BUTLER</cp:lastModifiedBy>
  <cp:revision>13</cp:revision>
  <dcterms:created xsi:type="dcterms:W3CDTF">2013-10-09T03:38:25Z</dcterms:created>
  <dcterms:modified xsi:type="dcterms:W3CDTF">2014-10-06T00:19:11Z</dcterms:modified>
</cp:coreProperties>
</file>