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57" r:id="rId3"/>
    <p:sldId id="265" r:id="rId4"/>
    <p:sldId id="260" r:id="rId5"/>
    <p:sldId id="258" r:id="rId6"/>
    <p:sldId id="259" r:id="rId7"/>
    <p:sldId id="261" r:id="rId8"/>
    <p:sldId id="263" r:id="rId9"/>
    <p:sldId id="262"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9" d="100"/>
          <a:sy n="69" d="100"/>
        </p:scale>
        <p:origin x="-1194" y="-84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defRPr>
            </a:lvl1pPr>
          </a:lstStyle>
          <a:p>
            <a:pPr>
              <a:defRPr/>
            </a:pPr>
            <a:fld id="{3B9EE676-CD14-41DB-B8F9-DE876511812B}" type="datetimeFigureOut">
              <a:rPr lang="en-US"/>
              <a:pPr>
                <a:defRPr/>
              </a:pPr>
              <a:t>2/28/2011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defRPr>
            </a:lvl1pPr>
          </a:lstStyle>
          <a:p>
            <a:pPr>
              <a:defRPr/>
            </a:pPr>
            <a:fld id="{BDFFF02F-CCFA-44D8-A006-31D251E7CCD9}" type="slidenum">
              <a:rPr lang="en-US"/>
              <a:pPr>
                <a:defRPr/>
              </a:pPr>
              <a:t>‹#›</a:t>
            </a:fld>
            <a:endParaRPr lang="en-US" dirty="0"/>
          </a:p>
        </p:txBody>
      </p:sp>
    </p:spTree>
    <p:extLst>
      <p:ext uri="{BB962C8B-B14F-4D97-AF65-F5344CB8AC3E}">
        <p14:creationId xmlns:p14="http://schemas.microsoft.com/office/powerpoint/2010/main" val="38763675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9CEE83-A017-4160-A970-A5E97DBC1C6F}" type="slidenum">
              <a:rPr lang="en-US"/>
              <a:pPr fontAlgn="base">
                <a:spcBef>
                  <a:spcPct val="0"/>
                </a:spcBef>
                <a:spcAft>
                  <a:spcPct val="0"/>
                </a:spcAft>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CD1A24-110A-4A78-AEA7-6946B907FA1E}" type="slidenum">
              <a:rPr lang="en-US"/>
              <a:pPr fontAlgn="base">
                <a:spcBef>
                  <a:spcPct val="0"/>
                </a:spcBef>
                <a:spcAft>
                  <a:spcPct val="0"/>
                </a:spcAft>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6467A5-6EA8-415C-A3E5-EF0D56D49CB5}" type="slidenum">
              <a:rPr lang="en-US"/>
              <a:pPr fontAlgn="base">
                <a:spcBef>
                  <a:spcPct val="0"/>
                </a:spcBef>
                <a:spcAft>
                  <a:spcPct val="0"/>
                </a:spcAft>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474233-A95C-4F43-8959-A6CC0D0D1E44}" type="slidenum">
              <a:rPr lang="en-US"/>
              <a:pPr fontAlgn="base">
                <a:spcBef>
                  <a:spcPct val="0"/>
                </a:spcBef>
                <a:spcAft>
                  <a:spcPct val="0"/>
                </a:spcAft>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2DD417D-5272-4299-BFA7-B1FAF47E91E7}" type="slidenum">
              <a:rPr lang="en-US"/>
              <a:pPr fontAlgn="base">
                <a:spcBef>
                  <a:spcPct val="0"/>
                </a:spcBef>
                <a:spcAft>
                  <a:spcPct val="0"/>
                </a:spcAft>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942B24-03CE-4EB8-A4F7-EBB555BCA2BA}" type="slidenum">
              <a:rPr lang="en-US"/>
              <a:pPr fontAlgn="base">
                <a:spcBef>
                  <a:spcPct val="0"/>
                </a:spcBef>
                <a:spcAft>
                  <a:spcPct val="0"/>
                </a:spcAft>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380C224-A221-4225-B986-211C5BAEA495}"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EDD9454-3C62-411B-B4D7-E805799128B8}" type="datetimeFigureOut">
              <a:rPr lang="en-US"/>
              <a:pPr>
                <a:defRPr/>
              </a:pPr>
              <a:t>2/28/2011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2D5-0F68-4952-A63D-7ACA8AEA95C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75DAE3-5470-4342-A570-F5370EBA303D}" type="datetimeFigureOut">
              <a:rPr lang="en-US"/>
              <a:pPr>
                <a:defRPr/>
              </a:pPr>
              <a:t>2/28/2011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01826D-68BD-490B-9BBE-2BA5A9CACF51}"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4AEA87-DDA4-4258-99DE-45B79B356195}" type="datetimeFigureOut">
              <a:rPr lang="en-US"/>
              <a:pPr>
                <a:defRPr/>
              </a:pPr>
              <a:t>2/28/2011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0A69BE-0DC2-48FE-9FFE-CB5EB7989969}"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09D993-418D-4496-B965-9C08800E7201}" type="datetimeFigureOut">
              <a:rPr lang="en-US"/>
              <a:pPr>
                <a:defRPr/>
              </a:pPr>
              <a:t>2/28/2011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B58BD6-7279-4F13-BA64-CC2126C1BAD8}"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933181D-D3FC-426E-957E-0130C7FFA0CC}" type="datetimeFigureOut">
              <a:rPr lang="en-US"/>
              <a:pPr>
                <a:defRPr/>
              </a:pPr>
              <a:t>2/28/2011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908BA5-CF1F-4C05-8159-2C981DD6DDD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80BB21B-30B3-454C-A831-A7AF73A8BA01}" type="datetimeFigureOut">
              <a:rPr lang="en-US"/>
              <a:pPr>
                <a:defRPr/>
              </a:pPr>
              <a:t>2/28/2011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D76011-583A-4D50-A99D-B9B80673A44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C85E060-1E4F-4103-A582-50DD5B84B0EF}" type="datetimeFigureOut">
              <a:rPr lang="en-US"/>
              <a:pPr>
                <a:defRPr/>
              </a:pPr>
              <a:t>2/28/2011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01118A-893B-4A2E-8B17-0E8F78638D0E}"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73BF91-8AF4-43EA-9DE9-1AC9C906BF3F}" type="datetimeFigureOut">
              <a:rPr lang="en-US"/>
              <a:pPr>
                <a:defRPr/>
              </a:pPr>
              <a:t>2/28/2011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1E8071F-361C-4FB4-BE12-AEB06906785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C145BE7-3E2C-4236-89BC-653E8C353B91}" type="datetimeFigureOut">
              <a:rPr lang="en-US"/>
              <a:pPr>
                <a:defRPr/>
              </a:pPr>
              <a:t>2/28/2011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B94787-8D56-4EFA-962A-771F1BEE174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957345-200B-406A-853C-59BBFF76FAEA}" type="datetimeFigureOut">
              <a:rPr lang="en-US"/>
              <a:pPr>
                <a:defRPr/>
              </a:pPr>
              <a:t>2/28/2011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EAB4644-F998-4BB9-84D0-1340A1DE80B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0F9CA0-1D67-4EC9-A54E-B167DC5A5435}" type="datetimeFigureOut">
              <a:rPr lang="en-US"/>
              <a:pPr>
                <a:defRPr/>
              </a:pPr>
              <a:t>2/28/2011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77D2B3-309D-4911-94D1-C4101BB6AEB5}"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535F1F85-432A-45B1-B728-F918FEEB895C}" type="datetimeFigureOut">
              <a:rPr lang="en-US"/>
              <a:pPr>
                <a:defRPr/>
              </a:pPr>
              <a:t>2/28/2011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A54794F-D527-423D-8AA0-70DA006CA1F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imgres?imgurl=http://www.aboututila.com/AccomInfo/ColibriHillResort/Photos/Swimming-Pool.jpg&amp;imgrefurl=http://www.aboututila.com/AccomInfo/ColibriHillResort/Index.htm&amp;usg=__HNbukiy-QGiHRbMij-oI_h7vXjc=&amp;h=960&amp;w=1280&amp;sz=316&amp;hl=en&amp;start=3&amp;zoom=1&amp;um=1&amp;itbs=1&amp;tbnid=MLPqYK6py5O-6M:&amp;tbnh=113&amp;tbnw=150&amp;prev=/images?q=swimming+pool&amp;um=1&amp;hl=en&amp;rlz=1T4ADBF_enUS254US258&amp;tbs=isch:1"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www.google.com/imgres?imgurl=http://southfloridaphotos.com/wp-content/uploads/2008/12/lifeguard-stand.jpg&amp;imgrefurl=http://southfloridaphotos.com/2008/12/22/lifeguard-stand-on-fort-lauderdale-beach/&amp;usg=__lGvAeNqY1zYee1TNA402xC8-X0c=&amp;h=375&amp;w=500&amp;sz=63&amp;hl=en&amp;start=2&amp;zoom=1&amp;um=1&amp;itbs=1&amp;tbnid=6sOvqwmGurz3UM:&amp;tbnh=98&amp;tbnw=130&amp;prev=/images?q=beach+lifeguard+stand&amp;um=1&amp;hl=en&amp;rlz=1T4ADBF_enUS254US258&amp;tbs=isch:1"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sz="6600" u="sng" smtClean="0">
                <a:solidFill>
                  <a:srgbClr val="00B0F0"/>
                </a:solidFill>
                <a:latin typeface="Baskerville Old Face"/>
              </a:rPr>
              <a:t>AQUATICS UNIT</a:t>
            </a:r>
          </a:p>
        </p:txBody>
      </p:sp>
      <p:sp>
        <p:nvSpPr>
          <p:cNvPr id="14338" name="Content Placeholder 2"/>
          <p:cNvSpPr>
            <a:spLocks noGrp="1"/>
          </p:cNvSpPr>
          <p:nvPr>
            <p:ph idx="1"/>
          </p:nvPr>
        </p:nvSpPr>
        <p:spPr>
          <a:xfrm>
            <a:off x="457200" y="1600200"/>
            <a:ext cx="8229600" cy="2667000"/>
          </a:xfrm>
        </p:spPr>
        <p:txBody>
          <a:bodyPr/>
          <a:lstStyle/>
          <a:p>
            <a:pPr marL="0" indent="0" algn="ctr">
              <a:buFont typeface="Arial" charset="0"/>
              <a:buNone/>
            </a:pPr>
            <a:r>
              <a:rPr lang="en-US" sz="7200" smtClean="0">
                <a:solidFill>
                  <a:srgbClr val="0070C0"/>
                </a:solidFill>
                <a:latin typeface="Baskerville Old Face"/>
              </a:rPr>
              <a:t>BEACH and POOL SAFETY</a:t>
            </a:r>
          </a:p>
          <a:p>
            <a:pPr marL="0" indent="0" algn="ctr">
              <a:buFont typeface="Arial" charset="0"/>
              <a:buNone/>
            </a:pPr>
            <a:endParaRPr lang="en-US" sz="7200" smtClean="0">
              <a:solidFill>
                <a:srgbClr val="0070C0"/>
              </a:solidFill>
              <a:latin typeface="Baskerville Old Face"/>
            </a:endParaRPr>
          </a:p>
        </p:txBody>
      </p:sp>
      <p:pic>
        <p:nvPicPr>
          <p:cNvPr id="14339" name="Picture 2" descr="http://t2.gstatic.com/images?q=tbn:MLPqYK6py5O-6M:http://www.aboututila.com/AccomInfo/ColibriHillResort/Photos/Swimming-Pool.jpg">
            <a:hlinkClick r:id="rId2"/>
          </p:cNvPr>
          <p:cNvPicPr>
            <a:picLocks noChangeAspect="1" noChangeArrowheads="1"/>
          </p:cNvPicPr>
          <p:nvPr/>
        </p:nvPicPr>
        <p:blipFill>
          <a:blip r:embed="rId3"/>
          <a:srcRect/>
          <a:stretch>
            <a:fillRect/>
          </a:stretch>
        </p:blipFill>
        <p:spPr bwMode="auto">
          <a:xfrm>
            <a:off x="5410200" y="3886200"/>
            <a:ext cx="3209925" cy="2417763"/>
          </a:xfrm>
          <a:prstGeom prst="rect">
            <a:avLst/>
          </a:prstGeom>
          <a:noFill/>
          <a:ln w="9525">
            <a:noFill/>
            <a:miter lim="800000"/>
            <a:headEnd/>
            <a:tailEnd/>
          </a:ln>
        </p:spPr>
      </p:pic>
      <p:pic>
        <p:nvPicPr>
          <p:cNvPr id="14340" name="Picture 4" descr="http://t3.gstatic.com/images?q=tbn:6sOvqwmGurz3UM:http://southfloridaphotos.com/wp-content/uploads/2008/12/lifeguard-stand.jpg">
            <a:hlinkClick r:id="rId4"/>
          </p:cNvPr>
          <p:cNvPicPr>
            <a:picLocks noChangeAspect="1" noChangeArrowheads="1"/>
          </p:cNvPicPr>
          <p:nvPr/>
        </p:nvPicPr>
        <p:blipFill>
          <a:blip r:embed="rId5"/>
          <a:srcRect/>
          <a:stretch>
            <a:fillRect/>
          </a:stretch>
        </p:blipFill>
        <p:spPr bwMode="auto">
          <a:xfrm>
            <a:off x="457200" y="3979863"/>
            <a:ext cx="3101975" cy="2338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smtClean="0">
                <a:solidFill>
                  <a:srgbClr val="FF0000"/>
                </a:solidFill>
              </a:rPr>
              <a:t/>
            </a:r>
            <a:br>
              <a:rPr lang="en-US" dirty="0" smtClean="0">
                <a:solidFill>
                  <a:srgbClr val="FF0000"/>
                </a:solidFill>
              </a:rPr>
            </a:br>
            <a:r>
              <a:rPr lang="en-US" dirty="0" smtClean="0">
                <a:solidFill>
                  <a:srgbClr val="FF0000"/>
                </a:solidFill>
              </a:rPr>
              <a:t>Wear Sunscreen!!</a:t>
            </a:r>
            <a:br>
              <a:rPr lang="en-US" dirty="0" smtClean="0">
                <a:solidFill>
                  <a:srgbClr val="FF0000"/>
                </a:solidFill>
              </a:rPr>
            </a:br>
            <a:endParaRPr lang="en-US" dirty="0"/>
          </a:p>
        </p:txBody>
      </p:sp>
      <p:sp>
        <p:nvSpPr>
          <p:cNvPr id="3" name="Content Placeholder 2"/>
          <p:cNvSpPr>
            <a:spLocks noGrp="1"/>
          </p:cNvSpPr>
          <p:nvPr>
            <p:ph sz="half" idx="1"/>
          </p:nvPr>
        </p:nvSpPr>
        <p:spPr/>
        <p:txBody>
          <a:bodyPr rtlCol="0">
            <a:normAutofit fontScale="62500" lnSpcReduction="20000"/>
          </a:bodyPr>
          <a:lstStyle/>
          <a:p>
            <a:pPr fontAlgn="auto">
              <a:spcAft>
                <a:spcPts val="0"/>
              </a:spcAft>
              <a:buFont typeface="Arial" pitchFamily="34" charset="0"/>
              <a:buChar char="•"/>
              <a:defRPr/>
            </a:pPr>
            <a:r>
              <a:rPr lang="en-US" sz="3800" dirty="0" smtClean="0">
                <a:solidFill>
                  <a:srgbClr val="FF0000"/>
                </a:solidFill>
              </a:rPr>
              <a:t>Why wear sun screen?</a:t>
            </a:r>
          </a:p>
          <a:p>
            <a:pPr fontAlgn="auto">
              <a:spcAft>
                <a:spcPts val="0"/>
              </a:spcAft>
              <a:buFont typeface="Arial" pitchFamily="34" charset="0"/>
              <a:buChar char="•"/>
              <a:defRPr/>
            </a:pPr>
            <a:r>
              <a:rPr lang="en-US" dirty="0" smtClean="0"/>
              <a:t>Dermatologists strongly recommend using a broad-spectrum (UVA and UVB protection) water-resistant sunscreen(sport) with an SPF of 30 or greater year-round for all skin types. This will help protect against sunburn, premature aging (e.g., age spots and wrinkles) and skin cancer.</a:t>
            </a:r>
          </a:p>
          <a:p>
            <a:pPr fontAlgn="auto">
              <a:spcAft>
                <a:spcPts val="0"/>
              </a:spcAft>
              <a:buFont typeface="Arial" pitchFamily="34" charset="0"/>
              <a:buChar char="•"/>
              <a:defRPr/>
            </a:pPr>
            <a:r>
              <a:rPr lang="en-US" dirty="0" smtClean="0">
                <a:solidFill>
                  <a:srgbClr val="FF0000"/>
                </a:solidFill>
              </a:rPr>
              <a:t>SPF</a:t>
            </a:r>
            <a:r>
              <a:rPr lang="en-US" dirty="0" smtClean="0"/>
              <a:t> stands for </a:t>
            </a:r>
            <a:r>
              <a:rPr lang="en-US" u="sng" dirty="0"/>
              <a:t>S</a:t>
            </a:r>
            <a:r>
              <a:rPr lang="en-US" u="sng" dirty="0" smtClean="0"/>
              <a:t>un </a:t>
            </a:r>
            <a:r>
              <a:rPr lang="en-US" u="sng" dirty="0"/>
              <a:t>P</a:t>
            </a:r>
            <a:r>
              <a:rPr lang="en-US" u="sng" dirty="0" smtClean="0"/>
              <a:t>rotection </a:t>
            </a:r>
            <a:r>
              <a:rPr lang="en-US" u="sng" dirty="0"/>
              <a:t>F</a:t>
            </a:r>
            <a:r>
              <a:rPr lang="en-US" u="sng" dirty="0" smtClean="0"/>
              <a:t>actor</a:t>
            </a:r>
            <a:r>
              <a:rPr lang="en-US" dirty="0" smtClean="0"/>
              <a:t>. Sunscreens are rated or classified by the strength of their SPF. The SPF numbers on the packaging can range from as low as 2 to greater than 50. These numbers refer to the product's ability to deflect the sun's burning rays.</a:t>
            </a:r>
          </a:p>
        </p:txBody>
      </p:sp>
      <p:pic>
        <p:nvPicPr>
          <p:cNvPr id="3074" name="Picture 2"/>
          <p:cNvPicPr>
            <a:picLocks noGrp="1" noChangeAspect="1" noChangeArrowheads="1"/>
          </p:cNvPicPr>
          <p:nvPr>
            <p:ph sz="half" idx="2"/>
          </p:nvPr>
        </p:nvPicPr>
        <p:blipFill>
          <a:blip r:embed="rId3"/>
          <a:srcRect/>
          <a:stretch>
            <a:fillRect/>
          </a:stretch>
        </p:blipFill>
        <p:spPr>
          <a:xfrm>
            <a:off x="5334000" y="1676400"/>
            <a:ext cx="3124200" cy="4686300"/>
          </a:xfrm>
        </p:spPr>
      </p:pic>
      <p:pic>
        <p:nvPicPr>
          <p:cNvPr id="15364" name="Picture 3"/>
          <p:cNvPicPr>
            <a:picLocks noChangeAspect="1" noChangeArrowheads="1"/>
          </p:cNvPicPr>
          <p:nvPr/>
        </p:nvPicPr>
        <p:blipFill>
          <a:blip r:embed="rId4"/>
          <a:srcRect/>
          <a:stretch>
            <a:fillRect/>
          </a:stretch>
        </p:blipFill>
        <p:spPr bwMode="auto">
          <a:xfrm>
            <a:off x="6400800" y="228600"/>
            <a:ext cx="1295400" cy="1295400"/>
          </a:xfrm>
          <a:prstGeom prst="rect">
            <a:avLst/>
          </a:prstGeom>
          <a:noFill/>
          <a:ln w="9525">
            <a:noFill/>
            <a:miter lim="800000"/>
            <a:headEnd/>
            <a:tailEnd/>
          </a:ln>
        </p:spPr>
      </p:pic>
      <p:pic>
        <p:nvPicPr>
          <p:cNvPr id="15365" name="Picture 3"/>
          <p:cNvPicPr>
            <a:picLocks noChangeAspect="1" noChangeArrowheads="1"/>
          </p:cNvPicPr>
          <p:nvPr/>
        </p:nvPicPr>
        <p:blipFill>
          <a:blip r:embed="rId4"/>
          <a:srcRect/>
          <a:stretch>
            <a:fillRect/>
          </a:stretch>
        </p:blipFill>
        <p:spPr bwMode="auto">
          <a:xfrm>
            <a:off x="1524000" y="304800"/>
            <a:ext cx="1219200" cy="1219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http://mesotheliomaz.info/wp-content/uploads/2009/08/skin-cancer-symptoms.jpg"/>
          <p:cNvPicPr>
            <a:picLocks noChangeAspect="1" noChangeArrowheads="1"/>
          </p:cNvPicPr>
          <p:nvPr/>
        </p:nvPicPr>
        <p:blipFill>
          <a:blip r:embed="rId2"/>
          <a:srcRect/>
          <a:stretch>
            <a:fillRect/>
          </a:stretch>
        </p:blipFill>
        <p:spPr bwMode="auto">
          <a:xfrm>
            <a:off x="20638" y="3810000"/>
            <a:ext cx="3724275" cy="2428875"/>
          </a:xfrm>
          <a:prstGeom prst="rect">
            <a:avLst/>
          </a:prstGeom>
          <a:noFill/>
          <a:ln w="9525">
            <a:noFill/>
            <a:miter lim="800000"/>
            <a:headEnd/>
            <a:tailEnd/>
          </a:ln>
        </p:spPr>
      </p:pic>
      <p:sp>
        <p:nvSpPr>
          <p:cNvPr id="5" name="Content Placeholder 4"/>
          <p:cNvSpPr>
            <a:spLocks noGrp="1"/>
          </p:cNvSpPr>
          <p:nvPr>
            <p:ph idx="1"/>
          </p:nvPr>
        </p:nvSpPr>
        <p:spPr>
          <a:xfrm>
            <a:off x="152400" y="152400"/>
            <a:ext cx="8686800" cy="4114800"/>
          </a:xfrm>
        </p:spPr>
        <p:txBody>
          <a:bodyPr rtlCol="0">
            <a:normAutofit fontScale="55000" lnSpcReduction="20000"/>
          </a:bodyPr>
          <a:lstStyle/>
          <a:p>
            <a:pPr fontAlgn="auto">
              <a:spcAft>
                <a:spcPts val="0"/>
              </a:spcAft>
              <a:buFont typeface="Arial" pitchFamily="34" charset="0"/>
              <a:buChar char="•"/>
              <a:defRPr/>
            </a:pPr>
            <a:r>
              <a:rPr lang="en-US" sz="3600" dirty="0"/>
              <a:t>Despite increased awareness about the harmful effects of the sun, skin cancer is rising and more than </a:t>
            </a:r>
            <a:r>
              <a:rPr lang="en-US" sz="3600" dirty="0" smtClean="0"/>
              <a:t>ONE MILLION new </a:t>
            </a:r>
            <a:r>
              <a:rPr lang="en-US" sz="3600" dirty="0"/>
              <a:t>cases will be diagnosed in the United States this </a:t>
            </a:r>
            <a:r>
              <a:rPr lang="en-US" sz="3600" dirty="0" smtClean="0"/>
              <a:t>year.</a:t>
            </a:r>
          </a:p>
          <a:p>
            <a:pPr fontAlgn="auto">
              <a:spcAft>
                <a:spcPts val="0"/>
              </a:spcAft>
              <a:buFont typeface="Arial" pitchFamily="34" charset="0"/>
              <a:buChar char="•"/>
              <a:defRPr/>
            </a:pPr>
            <a:r>
              <a:rPr lang="en-US" sz="3600" dirty="0" smtClean="0"/>
              <a:t>Ultraviolet </a:t>
            </a:r>
            <a:r>
              <a:rPr lang="en-US" sz="3600" dirty="0"/>
              <a:t>(UV) radiation is thought to be the major risk factor for most skin cancers. Sunlight is the main source of UV radiation, which can damage the genes in your skin cells. </a:t>
            </a:r>
            <a:r>
              <a:rPr lang="en-US" sz="3600" u="sng" dirty="0"/>
              <a:t>Tanning lamps and booths </a:t>
            </a:r>
            <a:r>
              <a:rPr lang="en-US" sz="3600" dirty="0"/>
              <a:t>are also sources of UV radiation. </a:t>
            </a:r>
            <a:endParaRPr lang="en-US" sz="3600" dirty="0" smtClean="0"/>
          </a:p>
          <a:p>
            <a:pPr fontAlgn="auto">
              <a:spcAft>
                <a:spcPts val="0"/>
              </a:spcAft>
              <a:buFont typeface="Arial" pitchFamily="34" charset="0"/>
              <a:buChar char="•"/>
              <a:defRPr/>
            </a:pPr>
            <a:r>
              <a:rPr lang="en-US" sz="3600" dirty="0" smtClean="0"/>
              <a:t>Skin </a:t>
            </a:r>
            <a:r>
              <a:rPr lang="en-US" sz="3600" dirty="0"/>
              <a:t>cancers are one result of getting too much sun, but there are other effects as well. The short-term results of unprotected exposure to UV rays are sunburn and tanning, which are signs of skin damage. </a:t>
            </a:r>
            <a:endParaRPr lang="en-US" sz="3600" dirty="0" smtClean="0"/>
          </a:p>
          <a:p>
            <a:pPr fontAlgn="auto">
              <a:spcAft>
                <a:spcPts val="0"/>
              </a:spcAft>
              <a:buFont typeface="Arial" pitchFamily="34" charset="0"/>
              <a:buChar char="•"/>
              <a:defRPr/>
            </a:pPr>
            <a:r>
              <a:rPr lang="en-US" sz="3600" dirty="0" smtClean="0"/>
              <a:t>Long-term </a:t>
            </a:r>
            <a:r>
              <a:rPr lang="en-US" sz="3600" dirty="0"/>
              <a:t>exposure can cause prematurely aged skin, wrinkles, loss of skin elasticity, dark patches </a:t>
            </a:r>
            <a:r>
              <a:rPr lang="en-US" sz="3600" dirty="0" smtClean="0"/>
              <a:t>(sometimes </a:t>
            </a:r>
            <a:r>
              <a:rPr lang="en-US" sz="3600" dirty="0"/>
              <a:t>called age spots or liver spots), and pre-cancerous skin changes (such as dry, scaly, rough </a:t>
            </a:r>
            <a:r>
              <a:rPr lang="en-US" sz="3600" smtClean="0"/>
              <a:t>patches).</a:t>
            </a:r>
            <a:r>
              <a:rPr lang="en-US" dirty="0"/>
              <a:t/>
            </a:r>
            <a:br>
              <a:rPr lang="en-US" dirty="0"/>
            </a:br>
            <a:endParaRPr lang="en-US" dirty="0"/>
          </a:p>
        </p:txBody>
      </p:sp>
      <p:pic>
        <p:nvPicPr>
          <p:cNvPr id="17411" name="Picture 4" descr="http://www.sanfranciscosentinel.com/wp-content/uploads/2008/05/skin-cancer.jpg"/>
          <p:cNvPicPr>
            <a:picLocks noChangeAspect="1" noChangeArrowheads="1"/>
          </p:cNvPicPr>
          <p:nvPr/>
        </p:nvPicPr>
        <p:blipFill>
          <a:blip r:embed="rId3"/>
          <a:srcRect/>
          <a:stretch>
            <a:fillRect/>
          </a:stretch>
        </p:blipFill>
        <p:spPr bwMode="auto">
          <a:xfrm>
            <a:off x="4114800" y="4000500"/>
            <a:ext cx="4676775" cy="2466975"/>
          </a:xfrm>
          <a:prstGeom prst="rect">
            <a:avLst/>
          </a:prstGeom>
          <a:noFill/>
          <a:ln w="9525">
            <a:noFill/>
            <a:miter lim="800000"/>
            <a:headEnd/>
            <a:tailEnd/>
          </a:ln>
        </p:spPr>
      </p:pic>
      <p:cxnSp>
        <p:nvCxnSpPr>
          <p:cNvPr id="9" name="Straight Arrow Connector 8"/>
          <p:cNvCxnSpPr/>
          <p:nvPr/>
        </p:nvCxnSpPr>
        <p:spPr>
          <a:xfrm>
            <a:off x="457200" y="5783263"/>
            <a:ext cx="304800" cy="523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13" name="TextBox 9"/>
          <p:cNvSpPr txBox="1">
            <a:spLocks noChangeArrowheads="1"/>
          </p:cNvSpPr>
          <p:nvPr/>
        </p:nvSpPr>
        <p:spPr bwMode="auto">
          <a:xfrm>
            <a:off x="484188" y="6294438"/>
            <a:ext cx="1036637" cy="368300"/>
          </a:xfrm>
          <a:prstGeom prst="rect">
            <a:avLst/>
          </a:prstGeom>
          <a:noFill/>
          <a:ln w="9525">
            <a:noFill/>
            <a:miter lim="800000"/>
            <a:headEnd/>
            <a:tailEnd/>
          </a:ln>
        </p:spPr>
        <p:txBody>
          <a:bodyPr wrap="none">
            <a:spAutoFit/>
          </a:bodyPr>
          <a:lstStyle/>
          <a:p>
            <a:r>
              <a:rPr lang="en-US">
                <a:latin typeface="Calibri" pitchFamily="34" charset="0"/>
              </a:rPr>
              <a:t>This is ok</a:t>
            </a:r>
          </a:p>
        </p:txBody>
      </p:sp>
      <p:cxnSp>
        <p:nvCxnSpPr>
          <p:cNvPr id="12" name="Straight Arrow Connector 11"/>
          <p:cNvCxnSpPr/>
          <p:nvPr/>
        </p:nvCxnSpPr>
        <p:spPr>
          <a:xfrm>
            <a:off x="3124200" y="5976938"/>
            <a:ext cx="76200" cy="330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415" name="TextBox 12"/>
          <p:cNvSpPr txBox="1">
            <a:spLocks noChangeArrowheads="1"/>
          </p:cNvSpPr>
          <p:nvPr/>
        </p:nvSpPr>
        <p:spPr bwMode="auto">
          <a:xfrm>
            <a:off x="1981200" y="6294438"/>
            <a:ext cx="1897063" cy="368300"/>
          </a:xfrm>
          <a:prstGeom prst="rect">
            <a:avLst/>
          </a:prstGeom>
          <a:noFill/>
          <a:ln w="9525">
            <a:noFill/>
            <a:miter lim="800000"/>
            <a:headEnd/>
            <a:tailEnd/>
          </a:ln>
        </p:spPr>
        <p:txBody>
          <a:bodyPr wrap="none">
            <a:spAutoFit/>
          </a:bodyPr>
          <a:lstStyle/>
          <a:p>
            <a:r>
              <a:rPr lang="en-US">
                <a:latin typeface="Calibri" pitchFamily="34" charset="0"/>
              </a:rPr>
              <a:t>This is Skin Cancer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4"/>
          <p:cNvSpPr>
            <a:spLocks noGrp="1"/>
          </p:cNvSpPr>
          <p:nvPr>
            <p:ph type="title"/>
          </p:nvPr>
        </p:nvSpPr>
        <p:spPr/>
        <p:txBody>
          <a:bodyPr/>
          <a:lstStyle/>
          <a:p>
            <a:r>
              <a:rPr lang="en-US" smtClean="0">
                <a:solidFill>
                  <a:srgbClr val="0070C0"/>
                </a:solidFill>
              </a:rPr>
              <a:t>Pool Safety Rules</a:t>
            </a:r>
          </a:p>
        </p:txBody>
      </p:sp>
      <p:sp>
        <p:nvSpPr>
          <p:cNvPr id="6" name="Content Placeholder 5"/>
          <p:cNvSpPr>
            <a:spLocks noGrp="1"/>
          </p:cNvSpPr>
          <p:nvPr>
            <p:ph idx="1"/>
          </p:nvPr>
        </p:nvSpPr>
        <p:spPr/>
        <p:txBody>
          <a:bodyPr rtlCol="0">
            <a:normAutofit fontScale="62500" lnSpcReduction="20000"/>
          </a:bodyPr>
          <a:lstStyle/>
          <a:p>
            <a:pPr fontAlgn="auto">
              <a:spcAft>
                <a:spcPts val="0"/>
              </a:spcAft>
              <a:buFont typeface="Arial" pitchFamily="34" charset="0"/>
              <a:buChar char="•"/>
              <a:defRPr/>
            </a:pPr>
            <a:r>
              <a:rPr lang="en-US" dirty="0" smtClean="0"/>
              <a:t>No running on or around the pool deck.</a:t>
            </a:r>
          </a:p>
          <a:p>
            <a:pPr fontAlgn="auto">
              <a:spcAft>
                <a:spcPts val="0"/>
              </a:spcAft>
              <a:buFont typeface="Arial" pitchFamily="34" charset="0"/>
              <a:buChar char="•"/>
              <a:defRPr/>
            </a:pPr>
            <a:r>
              <a:rPr lang="en-US" dirty="0" smtClean="0"/>
              <a:t>No push or shoving.</a:t>
            </a:r>
          </a:p>
          <a:p>
            <a:pPr fontAlgn="auto">
              <a:spcAft>
                <a:spcPts val="0"/>
              </a:spcAft>
              <a:buFont typeface="Arial" pitchFamily="34" charset="0"/>
              <a:buChar char="•"/>
              <a:defRPr/>
            </a:pPr>
            <a:r>
              <a:rPr lang="en-US" dirty="0" smtClean="0"/>
              <a:t>Before diving or jumping in the pool make sure other’s are out of the way.</a:t>
            </a:r>
          </a:p>
          <a:p>
            <a:pPr fontAlgn="auto">
              <a:spcAft>
                <a:spcPts val="0"/>
              </a:spcAft>
              <a:buFont typeface="Arial" pitchFamily="34" charset="0"/>
              <a:buChar char="•"/>
              <a:defRPr/>
            </a:pPr>
            <a:r>
              <a:rPr lang="en-US" dirty="0" smtClean="0"/>
              <a:t>Only one person on the diving board at a time.</a:t>
            </a:r>
          </a:p>
          <a:p>
            <a:pPr fontAlgn="auto">
              <a:spcAft>
                <a:spcPts val="0"/>
              </a:spcAft>
              <a:buFont typeface="Arial" pitchFamily="34" charset="0"/>
              <a:buChar char="•"/>
              <a:defRPr/>
            </a:pPr>
            <a:r>
              <a:rPr lang="en-US" dirty="0"/>
              <a:t>N</a:t>
            </a:r>
            <a:r>
              <a:rPr lang="en-US" dirty="0" smtClean="0"/>
              <a:t>ever </a:t>
            </a:r>
            <a:r>
              <a:rPr lang="en-US" dirty="0"/>
              <a:t>dive in areas that are not marked for </a:t>
            </a:r>
            <a:r>
              <a:rPr lang="en-US" dirty="0" smtClean="0"/>
              <a:t>diving (shallow water 1-6 feet) </a:t>
            </a:r>
            <a:endParaRPr lang="en-US" dirty="0"/>
          </a:p>
          <a:p>
            <a:pPr fontAlgn="auto">
              <a:spcAft>
                <a:spcPts val="0"/>
              </a:spcAft>
              <a:buFont typeface="Arial" pitchFamily="34" charset="0"/>
              <a:buChar char="•"/>
              <a:defRPr/>
            </a:pPr>
            <a:r>
              <a:rPr lang="en-US" dirty="0"/>
              <a:t>It is estimated that approximately 800 spinal cord injuries </a:t>
            </a:r>
            <a:r>
              <a:rPr lang="en-US" dirty="0" smtClean="0"/>
              <a:t>happen each year from </a:t>
            </a:r>
            <a:r>
              <a:rPr lang="en-US" dirty="0"/>
              <a:t>diving into a body of </a:t>
            </a:r>
            <a:r>
              <a:rPr lang="en-US" dirty="0" smtClean="0"/>
              <a:t>water. Approximately </a:t>
            </a:r>
            <a:r>
              <a:rPr lang="en-US" dirty="0"/>
              <a:t>¾ occur in the natural aquatic environment (lakes, ponds, streams, etc.) while the remaining amount occur in </a:t>
            </a:r>
            <a:r>
              <a:rPr lang="en-US" u="sng" dirty="0"/>
              <a:t>swimming pools</a:t>
            </a:r>
            <a:r>
              <a:rPr lang="en-US" dirty="0"/>
              <a:t>. It is estimated that ninety percent of these incidents occur in water depths </a:t>
            </a:r>
            <a:r>
              <a:rPr lang="en-US" b="1" dirty="0"/>
              <a:t>less than 6 </a:t>
            </a:r>
            <a:r>
              <a:rPr lang="en-US" b="1" dirty="0" smtClean="0"/>
              <a:t>feet.</a:t>
            </a:r>
          </a:p>
          <a:p>
            <a:pPr fontAlgn="auto">
              <a:spcAft>
                <a:spcPts val="0"/>
              </a:spcAft>
              <a:buFont typeface="Arial" pitchFamily="34" charset="0"/>
              <a:buChar char="•"/>
              <a:defRPr/>
            </a:pPr>
            <a:r>
              <a:rPr lang="en-US" dirty="0" smtClean="0"/>
              <a:t>If the weather turns bad (especially if there's lightning), you should get out of the pool immediately. </a:t>
            </a:r>
            <a:endParaRPr lang="en-US" b="1" dirty="0" smtClean="0"/>
          </a:p>
          <a:p>
            <a:pPr fontAlgn="auto">
              <a:spcAft>
                <a:spcPts val="0"/>
              </a:spcAft>
              <a:buFont typeface="Arial" pitchFamily="34" charset="0"/>
              <a:buChar char="•"/>
              <a:defRPr/>
            </a:pPr>
            <a:r>
              <a:rPr lang="en-US" dirty="0" smtClean="0"/>
              <a:t>Do not go in the pool if a parent or life guard is not around.</a:t>
            </a:r>
          </a:p>
          <a:p>
            <a:pPr fontAlgn="auto">
              <a:spcAft>
                <a:spcPts val="0"/>
              </a:spcAft>
              <a:buFont typeface="Arial" pitchFamily="34" charset="0"/>
              <a:buChar char="•"/>
              <a:defRPr/>
            </a:pPr>
            <a:endParaRPr lang="en-US" dirty="0"/>
          </a:p>
          <a:p>
            <a:pPr fontAlgn="auto">
              <a:spcAft>
                <a:spcPts val="0"/>
              </a:spcAft>
              <a:buFont typeface="Arial" pitchFamily="34" charset="0"/>
              <a:buNone/>
              <a:defRPr/>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solidFill>
                  <a:srgbClr val="0070C0"/>
                </a:solidFill>
              </a:rPr>
              <a:t>Swimming Aids</a:t>
            </a:r>
          </a:p>
        </p:txBody>
      </p:sp>
      <p:sp>
        <p:nvSpPr>
          <p:cNvPr id="7" name="Text Placeholder 6"/>
          <p:cNvSpPr>
            <a:spLocks noGrp="1"/>
          </p:cNvSpPr>
          <p:nvPr>
            <p:ph type="body" idx="1"/>
          </p:nvPr>
        </p:nvSpPr>
        <p:spPr>
          <a:xfrm>
            <a:off x="457200" y="1371600"/>
            <a:ext cx="4191000" cy="803275"/>
          </a:xfrm>
        </p:spPr>
        <p:txBody>
          <a:bodyPr rtlCol="0">
            <a:normAutofit fontScale="55000" lnSpcReduction="20000"/>
          </a:bodyPr>
          <a:lstStyle/>
          <a:p>
            <a:pPr fontAlgn="auto">
              <a:spcAft>
                <a:spcPts val="0"/>
              </a:spcAft>
              <a:buFont typeface="Arial" pitchFamily="34" charset="0"/>
              <a:buNone/>
              <a:defRPr/>
            </a:pPr>
            <a:endParaRPr lang="en-US" dirty="0" smtClean="0"/>
          </a:p>
          <a:p>
            <a:pPr algn="ctr" fontAlgn="auto">
              <a:spcAft>
                <a:spcPts val="0"/>
              </a:spcAft>
              <a:buFont typeface="Arial" pitchFamily="34" charset="0"/>
              <a:buNone/>
              <a:defRPr/>
            </a:pPr>
            <a:r>
              <a:rPr lang="en-US" sz="6500" dirty="0" smtClean="0">
                <a:solidFill>
                  <a:srgbClr val="0070C0"/>
                </a:solidFill>
              </a:rPr>
              <a:t>Arm </a:t>
            </a:r>
            <a:r>
              <a:rPr lang="en-US" sz="6500" dirty="0" err="1" smtClean="0">
                <a:solidFill>
                  <a:srgbClr val="0070C0"/>
                </a:solidFill>
              </a:rPr>
              <a:t>Floaties</a:t>
            </a:r>
            <a:endParaRPr lang="en-US" sz="6500" dirty="0">
              <a:solidFill>
                <a:srgbClr val="0070C0"/>
              </a:solidFill>
            </a:endParaRPr>
          </a:p>
        </p:txBody>
      </p:sp>
      <p:sp>
        <p:nvSpPr>
          <p:cNvPr id="20483" name="Text Placeholder 7"/>
          <p:cNvSpPr>
            <a:spLocks noGrp="1"/>
          </p:cNvSpPr>
          <p:nvPr>
            <p:ph type="body" sz="quarter" idx="3"/>
          </p:nvPr>
        </p:nvSpPr>
        <p:spPr>
          <a:xfrm>
            <a:off x="4645025" y="1371600"/>
            <a:ext cx="4346575" cy="803275"/>
          </a:xfrm>
        </p:spPr>
        <p:txBody>
          <a:bodyPr/>
          <a:lstStyle/>
          <a:p>
            <a:pPr algn="ctr"/>
            <a:r>
              <a:rPr lang="en-US" sz="3600" smtClean="0">
                <a:solidFill>
                  <a:srgbClr val="0070C0"/>
                </a:solidFill>
              </a:rPr>
              <a:t>Vests</a:t>
            </a:r>
          </a:p>
        </p:txBody>
      </p:sp>
      <p:pic>
        <p:nvPicPr>
          <p:cNvPr id="20484" name="Picture 3"/>
          <p:cNvPicPr>
            <a:picLocks noGrp="1" noChangeAspect="1" noChangeArrowheads="1"/>
          </p:cNvPicPr>
          <p:nvPr>
            <p:ph sz="half" idx="2"/>
          </p:nvPr>
        </p:nvPicPr>
        <p:blipFill>
          <a:blip r:embed="rId3"/>
          <a:srcRect/>
          <a:stretch>
            <a:fillRect/>
          </a:stretch>
        </p:blipFill>
        <p:spPr>
          <a:xfrm>
            <a:off x="762000" y="2286000"/>
            <a:ext cx="3433763" cy="3192463"/>
          </a:xfrm>
        </p:spPr>
      </p:pic>
      <p:pic>
        <p:nvPicPr>
          <p:cNvPr id="20485" name="Picture 2"/>
          <p:cNvPicPr>
            <a:picLocks noChangeAspect="1" noChangeArrowheads="1"/>
          </p:cNvPicPr>
          <p:nvPr/>
        </p:nvPicPr>
        <p:blipFill>
          <a:blip r:embed="rId4"/>
          <a:srcRect/>
          <a:stretch>
            <a:fillRect/>
          </a:stretch>
        </p:blipFill>
        <p:spPr bwMode="auto">
          <a:xfrm>
            <a:off x="5410200" y="2286000"/>
            <a:ext cx="2589213" cy="3646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3"/>
          <p:cNvSpPr>
            <a:spLocks noGrp="1"/>
          </p:cNvSpPr>
          <p:nvPr>
            <p:ph type="title"/>
          </p:nvPr>
        </p:nvSpPr>
        <p:spPr/>
        <p:txBody>
          <a:bodyPr/>
          <a:lstStyle/>
          <a:p>
            <a:r>
              <a:rPr lang="en-US" smtClean="0">
                <a:solidFill>
                  <a:srgbClr val="0070C0"/>
                </a:solidFill>
              </a:rPr>
              <a:t>Swimming Aids</a:t>
            </a:r>
          </a:p>
        </p:txBody>
      </p:sp>
      <p:sp>
        <p:nvSpPr>
          <p:cNvPr id="5" name="Text Placeholder 4"/>
          <p:cNvSpPr>
            <a:spLocks noGrp="1"/>
          </p:cNvSpPr>
          <p:nvPr>
            <p:ph type="body" idx="1"/>
          </p:nvPr>
        </p:nvSpPr>
        <p:spPr>
          <a:xfrm>
            <a:off x="0" y="1535113"/>
            <a:ext cx="4497388" cy="979487"/>
          </a:xfrm>
        </p:spPr>
        <p:txBody>
          <a:bodyPr rtlCol="0">
            <a:normAutofit fontScale="55000" lnSpcReduction="20000"/>
          </a:bodyPr>
          <a:lstStyle/>
          <a:p>
            <a:pPr fontAlgn="auto">
              <a:spcAft>
                <a:spcPts val="0"/>
              </a:spcAft>
              <a:buFont typeface="Arial" pitchFamily="34" charset="0"/>
              <a:buNone/>
              <a:defRPr/>
            </a:pPr>
            <a:endParaRPr lang="en-US" dirty="0" smtClean="0">
              <a:solidFill>
                <a:srgbClr val="0070C0"/>
              </a:solidFill>
            </a:endParaRPr>
          </a:p>
          <a:p>
            <a:pPr fontAlgn="auto">
              <a:spcAft>
                <a:spcPts val="0"/>
              </a:spcAft>
              <a:buFont typeface="Arial" pitchFamily="34" charset="0"/>
              <a:buNone/>
              <a:defRPr/>
            </a:pPr>
            <a:endParaRPr lang="en-US" dirty="0">
              <a:solidFill>
                <a:srgbClr val="0070C0"/>
              </a:solidFill>
            </a:endParaRPr>
          </a:p>
          <a:p>
            <a:pPr algn="ctr" fontAlgn="auto">
              <a:spcAft>
                <a:spcPts val="0"/>
              </a:spcAft>
              <a:buFont typeface="Arial" pitchFamily="34" charset="0"/>
              <a:buNone/>
              <a:defRPr/>
            </a:pPr>
            <a:r>
              <a:rPr lang="en-US" sz="5100" dirty="0" smtClean="0">
                <a:solidFill>
                  <a:srgbClr val="0070C0"/>
                </a:solidFill>
              </a:rPr>
              <a:t>Kick Board</a:t>
            </a:r>
          </a:p>
          <a:p>
            <a:pPr fontAlgn="auto">
              <a:spcAft>
                <a:spcPts val="0"/>
              </a:spcAft>
              <a:buFont typeface="Arial" pitchFamily="34" charset="0"/>
              <a:buNone/>
              <a:defRPr/>
            </a:pPr>
            <a:endParaRPr lang="en-US" dirty="0"/>
          </a:p>
        </p:txBody>
      </p:sp>
      <p:sp>
        <p:nvSpPr>
          <p:cNvPr id="22531" name="Text Placeholder 6"/>
          <p:cNvSpPr>
            <a:spLocks noGrp="1"/>
          </p:cNvSpPr>
          <p:nvPr>
            <p:ph type="body" sz="quarter" idx="3"/>
          </p:nvPr>
        </p:nvSpPr>
        <p:spPr/>
        <p:txBody>
          <a:bodyPr/>
          <a:lstStyle/>
          <a:p>
            <a:pPr algn="ctr"/>
            <a:r>
              <a:rPr lang="en-US" smtClean="0">
                <a:solidFill>
                  <a:srgbClr val="0070C0"/>
                </a:solidFill>
              </a:rPr>
              <a:t>Noodles</a:t>
            </a:r>
          </a:p>
        </p:txBody>
      </p:sp>
      <p:pic>
        <p:nvPicPr>
          <p:cNvPr id="22532" name="Picture 4"/>
          <p:cNvPicPr>
            <a:picLocks noGrp="1" noChangeAspect="1" noChangeArrowheads="1"/>
          </p:cNvPicPr>
          <p:nvPr>
            <p:ph sz="half" idx="2"/>
          </p:nvPr>
        </p:nvPicPr>
        <p:blipFill>
          <a:blip r:embed="rId3"/>
          <a:srcRect/>
          <a:stretch>
            <a:fillRect/>
          </a:stretch>
        </p:blipFill>
        <p:spPr>
          <a:xfrm>
            <a:off x="304800" y="2590800"/>
            <a:ext cx="3706813" cy="2427288"/>
          </a:xfrm>
        </p:spPr>
      </p:pic>
      <p:pic>
        <p:nvPicPr>
          <p:cNvPr id="22533" name="Picture 3"/>
          <p:cNvPicPr>
            <a:picLocks noGrp="1" noChangeAspect="1" noChangeArrowheads="1"/>
          </p:cNvPicPr>
          <p:nvPr>
            <p:ph sz="quarter" idx="4"/>
          </p:nvPr>
        </p:nvPicPr>
        <p:blipFill>
          <a:blip r:embed="rId4"/>
          <a:srcRect/>
          <a:stretch>
            <a:fillRect/>
          </a:stretch>
        </p:blipFill>
        <p:spPr>
          <a:xfrm>
            <a:off x="4648200" y="2590800"/>
            <a:ext cx="3638550" cy="2420938"/>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152400" y="152400"/>
            <a:ext cx="3962400" cy="1066800"/>
          </a:xfrm>
        </p:spPr>
        <p:txBody>
          <a:bodyPr/>
          <a:lstStyle/>
          <a:p>
            <a:r>
              <a:rPr lang="en-US" sz="4800" smtClean="0">
                <a:solidFill>
                  <a:srgbClr val="00B0F0"/>
                </a:solidFill>
              </a:rPr>
              <a:t>Ocean Safety</a:t>
            </a:r>
          </a:p>
        </p:txBody>
      </p:sp>
      <p:sp>
        <p:nvSpPr>
          <p:cNvPr id="3" name="Content Placeholder 2"/>
          <p:cNvSpPr>
            <a:spLocks noGrp="1"/>
          </p:cNvSpPr>
          <p:nvPr>
            <p:ph idx="1"/>
          </p:nvPr>
        </p:nvSpPr>
        <p:spPr>
          <a:xfrm>
            <a:off x="3657600" y="685800"/>
            <a:ext cx="5111750" cy="5853113"/>
          </a:xfrm>
        </p:spPr>
        <p:txBody>
          <a:bodyPr rtlCol="0">
            <a:normAutofit fontScale="62500" lnSpcReduction="20000"/>
          </a:bodyPr>
          <a:lstStyle/>
          <a:p>
            <a:pPr fontAlgn="auto">
              <a:spcAft>
                <a:spcPts val="0"/>
              </a:spcAft>
              <a:buFont typeface="Arial" pitchFamily="34" charset="0"/>
              <a:buChar char="•"/>
              <a:defRPr/>
            </a:pPr>
            <a:r>
              <a:rPr lang="en-US" dirty="0" smtClean="0"/>
              <a:t>Not </a:t>
            </a:r>
            <a:r>
              <a:rPr lang="en-US" dirty="0"/>
              <a:t>all beaches along the California coastline are recommended for swimming or wading.  The very things that make these areas such spectacular places to look at and enjoy can be lethal to those caught unaware along the shoreline.</a:t>
            </a:r>
          </a:p>
          <a:p>
            <a:pPr fontAlgn="auto">
              <a:spcAft>
                <a:spcPts val="0"/>
              </a:spcAft>
              <a:buFont typeface="Arial" pitchFamily="34" charset="0"/>
              <a:buChar char="•"/>
              <a:defRPr/>
            </a:pPr>
            <a:r>
              <a:rPr lang="en-US" dirty="0"/>
              <a:t>Large surf, cold water temperatures, backwash, sudden drop-offs, pounding </a:t>
            </a:r>
            <a:r>
              <a:rPr lang="en-US" dirty="0" err="1"/>
              <a:t>shorebreak</a:t>
            </a:r>
            <a:r>
              <a:rPr lang="en-US" dirty="0"/>
              <a:t>, and dangerous rip currents can turn what seem like safe activities such as playing near the surf line, wading, or climbing on rock outcroppings, deadly</a:t>
            </a:r>
            <a:r>
              <a:rPr lang="en-US" dirty="0" smtClean="0"/>
              <a:t>.</a:t>
            </a:r>
          </a:p>
          <a:p>
            <a:pPr fontAlgn="auto">
              <a:spcAft>
                <a:spcPts val="0"/>
              </a:spcAft>
              <a:buFont typeface="Arial" pitchFamily="34" charset="0"/>
              <a:buChar char="•"/>
              <a:defRPr/>
            </a:pPr>
            <a:r>
              <a:rPr lang="en-US" dirty="0" smtClean="0"/>
              <a:t>Stay off jetty’s and don’t swim by them or by a Pier. The current can drag you into the pillars or rocks and slam you into them.</a:t>
            </a:r>
            <a:endParaRPr lang="en-US" dirty="0"/>
          </a:p>
          <a:p>
            <a:pPr fontAlgn="auto">
              <a:spcAft>
                <a:spcPts val="0"/>
              </a:spcAft>
              <a:buFont typeface="Arial" pitchFamily="34" charset="0"/>
              <a:buChar char="•"/>
              <a:defRPr/>
            </a:pPr>
            <a:r>
              <a:rPr lang="en-US" dirty="0"/>
              <a:t>There is limited lifeguard service along some portions of the coast.  Check with on-duty park staff about the ocean conditions.  Please be aware that conditions may change quickly along the coastline.  When in doubt—don’t go out!</a:t>
            </a:r>
          </a:p>
          <a:p>
            <a:pPr fontAlgn="auto">
              <a:spcAft>
                <a:spcPts val="0"/>
              </a:spcAft>
              <a:buFont typeface="Arial" pitchFamily="34" charset="0"/>
              <a:buChar char="•"/>
              <a:defRPr/>
            </a:pPr>
            <a:endParaRPr lang="en-US" dirty="0"/>
          </a:p>
        </p:txBody>
      </p:sp>
      <p:pic>
        <p:nvPicPr>
          <p:cNvPr id="24579" name="Picture 2"/>
          <p:cNvPicPr>
            <a:picLocks noChangeAspect="1" noChangeArrowheads="1"/>
          </p:cNvPicPr>
          <p:nvPr/>
        </p:nvPicPr>
        <p:blipFill>
          <a:blip r:embed="rId3"/>
          <a:srcRect/>
          <a:stretch>
            <a:fillRect/>
          </a:stretch>
        </p:blipFill>
        <p:spPr bwMode="auto">
          <a:xfrm>
            <a:off x="228600" y="1371600"/>
            <a:ext cx="3190875" cy="2286000"/>
          </a:xfrm>
          <a:prstGeom prst="rect">
            <a:avLst/>
          </a:prstGeom>
          <a:noFill/>
          <a:ln w="9525">
            <a:noFill/>
            <a:miter lim="800000"/>
            <a:headEnd/>
            <a:tailEnd/>
          </a:ln>
        </p:spPr>
      </p:pic>
      <p:pic>
        <p:nvPicPr>
          <p:cNvPr id="24580" name="Picture 3"/>
          <p:cNvPicPr>
            <a:picLocks noChangeAspect="1" noChangeArrowheads="1"/>
          </p:cNvPicPr>
          <p:nvPr/>
        </p:nvPicPr>
        <p:blipFill>
          <a:blip r:embed="rId4"/>
          <a:srcRect/>
          <a:stretch>
            <a:fillRect/>
          </a:stretch>
        </p:blipFill>
        <p:spPr bwMode="auto">
          <a:xfrm>
            <a:off x="152400" y="3886200"/>
            <a:ext cx="3505200" cy="2628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228600" y="0"/>
            <a:ext cx="3657600" cy="914400"/>
          </a:xfrm>
        </p:spPr>
        <p:txBody>
          <a:bodyPr/>
          <a:lstStyle/>
          <a:p>
            <a:pPr algn="ctr"/>
            <a:r>
              <a:rPr lang="en-US" sz="4400" smtClean="0"/>
              <a:t>Rip Currents</a:t>
            </a:r>
          </a:p>
        </p:txBody>
      </p:sp>
      <p:sp>
        <p:nvSpPr>
          <p:cNvPr id="3" name="Content Placeholder 2"/>
          <p:cNvSpPr>
            <a:spLocks noGrp="1"/>
          </p:cNvSpPr>
          <p:nvPr>
            <p:ph idx="1"/>
          </p:nvPr>
        </p:nvSpPr>
        <p:spPr/>
        <p:txBody>
          <a:bodyPr rtlCol="0">
            <a:normAutofit fontScale="70000" lnSpcReduction="20000"/>
          </a:bodyPr>
          <a:lstStyle/>
          <a:p>
            <a:pPr fontAlgn="auto">
              <a:spcAft>
                <a:spcPts val="0"/>
              </a:spcAft>
              <a:buFont typeface="Arial" pitchFamily="34" charset="0"/>
              <a:buChar char="•"/>
              <a:defRPr/>
            </a:pPr>
            <a:r>
              <a:rPr lang="en-US" dirty="0" smtClean="0"/>
              <a:t>Try </a:t>
            </a:r>
            <a:r>
              <a:rPr lang="en-US" dirty="0"/>
              <a:t>to remain calm.  Have someone spot the person in trouble or keep your eyes on the person.  Give a clear explanation of your location and stay on the line with the dispatcher until you are told otherwise </a:t>
            </a:r>
          </a:p>
          <a:p>
            <a:pPr fontAlgn="auto">
              <a:spcAft>
                <a:spcPts val="0"/>
              </a:spcAft>
              <a:buFont typeface="Arial" pitchFamily="34" charset="0"/>
              <a:buChar char="•"/>
              <a:defRPr/>
            </a:pPr>
            <a:r>
              <a:rPr lang="en-US" dirty="0"/>
              <a:t>Throw the rip current victim something that floats and yell instructions on how to escape by having the victim swim out of the rip current, in a direction following the shoreline. When out of the current, direct them to swim towards shore. </a:t>
            </a:r>
          </a:p>
          <a:p>
            <a:pPr fontAlgn="auto">
              <a:spcAft>
                <a:spcPts val="0"/>
              </a:spcAft>
              <a:buFont typeface="Arial" pitchFamily="34" charset="0"/>
              <a:buChar char="•"/>
              <a:defRPr/>
            </a:pPr>
            <a:r>
              <a:rPr lang="en-US" dirty="0"/>
              <a:t>Only professionally trained rescuers should attempt in-water rescues. </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sz="2800" b="1" dirty="0" smtClean="0">
                <a:solidFill>
                  <a:srgbClr val="00B0F0"/>
                </a:solidFill>
              </a:rPr>
              <a:t>Remember, many people drown while trying to save someone else from a rip current.</a:t>
            </a:r>
            <a:endParaRPr lang="en-US" sz="2800" dirty="0" smtClean="0">
              <a:solidFill>
                <a:srgbClr val="00B0F0"/>
              </a:solidFill>
            </a:endParaRPr>
          </a:p>
          <a:p>
            <a:pPr fontAlgn="auto">
              <a:spcAft>
                <a:spcPts val="0"/>
              </a:spcAft>
              <a:buFont typeface="Arial" pitchFamily="34" charset="0"/>
              <a:buChar char="•"/>
              <a:defRPr/>
            </a:pPr>
            <a:endParaRPr lang="en-US" dirty="0"/>
          </a:p>
        </p:txBody>
      </p:sp>
      <p:pic>
        <p:nvPicPr>
          <p:cNvPr id="26627" name="Picture 3" descr="Rip current image courtesy of the United State Lifesaving Associaiton and the National Oceanic &amp; Atmosphere Administration"/>
          <p:cNvPicPr>
            <a:picLocks noChangeAspect="1" noChangeArrowheads="1"/>
          </p:cNvPicPr>
          <p:nvPr/>
        </p:nvPicPr>
        <p:blipFill>
          <a:blip r:embed="rId3"/>
          <a:srcRect/>
          <a:stretch>
            <a:fillRect/>
          </a:stretch>
        </p:blipFill>
        <p:spPr bwMode="auto">
          <a:xfrm>
            <a:off x="0" y="914400"/>
            <a:ext cx="3581400" cy="1844675"/>
          </a:xfrm>
          <a:prstGeom prst="rect">
            <a:avLst/>
          </a:prstGeom>
          <a:noFill/>
          <a:ln w="9525">
            <a:noFill/>
            <a:miter lim="800000"/>
            <a:headEnd/>
            <a:tailEnd/>
          </a:ln>
        </p:spPr>
      </p:pic>
      <p:sp>
        <p:nvSpPr>
          <p:cNvPr id="26628" name="TextBox 5"/>
          <p:cNvSpPr txBox="1">
            <a:spLocks noChangeArrowheads="1"/>
          </p:cNvSpPr>
          <p:nvPr/>
        </p:nvSpPr>
        <p:spPr bwMode="auto">
          <a:xfrm>
            <a:off x="152400" y="2819400"/>
            <a:ext cx="3810000" cy="3416300"/>
          </a:xfrm>
          <a:prstGeom prst="rect">
            <a:avLst/>
          </a:prstGeom>
          <a:noFill/>
          <a:ln w="9525">
            <a:noFill/>
            <a:miter lim="800000"/>
            <a:headEnd/>
            <a:tailEnd/>
          </a:ln>
        </p:spPr>
        <p:txBody>
          <a:bodyPr>
            <a:spAutoFit/>
          </a:bodyPr>
          <a:lstStyle/>
          <a:p>
            <a:r>
              <a:rPr lang="en-US">
                <a:latin typeface="Calibri" pitchFamily="34" charset="0"/>
              </a:rPr>
              <a:t>These are powerful, channeled currents of water flowing away from shore. They typically extend from the shoreline, through the surf zone, and past the line of breaking waves. Rip currents can occur at any beach with breaking waves or where a there is a stream or outflow into the surfline.  The majority of ocean rescues made by lifeguards are due to victims struggling in rip currents.</a:t>
            </a:r>
          </a:p>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5"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2000"/>
                                        <p:tgtEl>
                                          <p:spTgt spid="3">
                                            <p:txEl>
                                              <p:pRg st="4" end="4"/>
                                            </p:txEl>
                                          </p:spTgt>
                                        </p:tgtEl>
                                      </p:cBhvr>
                                    </p:animEffect>
                                    <p:anim calcmode="lin" valueType="num">
                                      <p:cBhvr>
                                        <p:cTn id="32"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33"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228600"/>
            <a:ext cx="8229600" cy="990600"/>
          </a:xfrm>
        </p:spPr>
        <p:txBody>
          <a:bodyPr/>
          <a:lstStyle/>
          <a:p>
            <a:r>
              <a:rPr lang="en-US" smtClean="0">
                <a:solidFill>
                  <a:srgbClr val="00B0F0"/>
                </a:solidFill>
              </a:rPr>
              <a:t>Beach Rules</a:t>
            </a:r>
          </a:p>
        </p:txBody>
      </p:sp>
      <p:sp>
        <p:nvSpPr>
          <p:cNvPr id="3" name="Content Placeholder 2"/>
          <p:cNvSpPr>
            <a:spLocks noGrp="1"/>
          </p:cNvSpPr>
          <p:nvPr>
            <p:ph idx="1"/>
          </p:nvPr>
        </p:nvSpPr>
        <p:spPr>
          <a:xfrm>
            <a:off x="457200" y="1143000"/>
            <a:ext cx="8229600" cy="5334000"/>
          </a:xfrm>
        </p:spPr>
        <p:txBody>
          <a:bodyPr rtlCol="0">
            <a:normAutofit fontScale="62500" lnSpcReduction="20000"/>
          </a:bodyPr>
          <a:lstStyle/>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r>
              <a:rPr lang="en-US" dirty="0" smtClean="0"/>
              <a:t>Never </a:t>
            </a:r>
            <a:r>
              <a:rPr lang="en-US" dirty="0"/>
              <a:t>swim alone. </a:t>
            </a:r>
          </a:p>
          <a:p>
            <a:pPr fontAlgn="auto">
              <a:spcAft>
                <a:spcPts val="0"/>
              </a:spcAft>
              <a:buFont typeface="Arial" pitchFamily="34" charset="0"/>
              <a:buChar char="•"/>
              <a:defRPr/>
            </a:pPr>
            <a:r>
              <a:rPr lang="en-US" dirty="0"/>
              <a:t>Be cautious at all times, especially when swimming at unguarded beaches. </a:t>
            </a:r>
            <a:r>
              <a:rPr lang="en-US" dirty="0" smtClean="0"/>
              <a:t>When in </a:t>
            </a:r>
            <a:r>
              <a:rPr lang="en-US" dirty="0"/>
              <a:t>doubt, don’t go out! </a:t>
            </a:r>
          </a:p>
          <a:p>
            <a:pPr fontAlgn="auto">
              <a:spcAft>
                <a:spcPts val="0"/>
              </a:spcAft>
              <a:buFont typeface="Arial" pitchFamily="34" charset="0"/>
              <a:buChar char="•"/>
              <a:defRPr/>
            </a:pPr>
            <a:r>
              <a:rPr lang="en-US" dirty="0"/>
              <a:t>Whenever possible, swim at a lifeguard protected beach. </a:t>
            </a:r>
          </a:p>
          <a:p>
            <a:pPr fontAlgn="auto">
              <a:spcAft>
                <a:spcPts val="0"/>
              </a:spcAft>
              <a:buFont typeface="Arial" pitchFamily="34" charset="0"/>
              <a:buChar char="•"/>
              <a:defRPr/>
            </a:pPr>
            <a:r>
              <a:rPr lang="en-US" dirty="0"/>
              <a:t>Obey all instructions and orders from lifeguards. </a:t>
            </a:r>
          </a:p>
          <a:p>
            <a:pPr fontAlgn="auto">
              <a:spcAft>
                <a:spcPts val="0"/>
              </a:spcAft>
              <a:buFont typeface="Arial" pitchFamily="34" charset="0"/>
              <a:buChar char="•"/>
              <a:defRPr/>
            </a:pPr>
            <a:r>
              <a:rPr lang="en-US" dirty="0"/>
              <a:t>If caught in a rip current, remain calm to conserve energy and think clearly. </a:t>
            </a:r>
          </a:p>
          <a:p>
            <a:pPr fontAlgn="auto">
              <a:spcAft>
                <a:spcPts val="0"/>
              </a:spcAft>
              <a:buFont typeface="Arial" pitchFamily="34" charset="0"/>
              <a:buChar char="•"/>
              <a:defRPr/>
            </a:pPr>
            <a:r>
              <a:rPr lang="en-US" dirty="0"/>
              <a:t>Don’t fight the current. Swim out of the current in a direction following the shoreline. When out of the current, swim towards shore. </a:t>
            </a:r>
          </a:p>
          <a:p>
            <a:pPr fontAlgn="auto">
              <a:spcAft>
                <a:spcPts val="0"/>
              </a:spcAft>
              <a:buFont typeface="Arial" pitchFamily="34" charset="0"/>
              <a:buChar char="•"/>
              <a:defRPr/>
            </a:pPr>
            <a:r>
              <a:rPr lang="en-US" dirty="0"/>
              <a:t>If you are unable to swim out of the rip current, float or calmly tread water. When out of the current, swim towards shore. </a:t>
            </a:r>
          </a:p>
          <a:p>
            <a:pPr fontAlgn="auto">
              <a:spcAft>
                <a:spcPts val="0"/>
              </a:spcAft>
              <a:buFont typeface="Arial" pitchFamily="34" charset="0"/>
              <a:buChar char="•"/>
              <a:defRPr/>
            </a:pPr>
            <a:r>
              <a:rPr lang="en-US" dirty="0"/>
              <a:t>If you are still unable to reach shore, draw attention to yourself:  face the shore, wave your arms, and yell for help. </a:t>
            </a:r>
          </a:p>
          <a:p>
            <a:pPr fontAlgn="auto">
              <a:spcAft>
                <a:spcPts val="0"/>
              </a:spcAft>
              <a:buFont typeface="Arial" pitchFamily="34" charset="0"/>
              <a:buChar char="•"/>
              <a:defRPr/>
            </a:pPr>
            <a:r>
              <a:rPr lang="en-US" dirty="0"/>
              <a:t>If you see someone in trouble, get help from a lifeguard. If a lifeguard is not available, have someone call 9-1-1 . Throw the rip current victim something that floats and yell instructions on how to escape. </a:t>
            </a:r>
          </a:p>
          <a:p>
            <a:pPr fontAlgn="auto">
              <a:spcAft>
                <a:spcPts val="0"/>
              </a:spcAft>
              <a:buFont typeface="Arial" pitchFamily="34" charset="0"/>
              <a:buChar char="•"/>
              <a:defRPr/>
            </a:pPr>
            <a:endParaRPr lang="en-US" dirty="0" smtClean="0"/>
          </a:p>
          <a:p>
            <a:pPr fontAlgn="auto">
              <a:spcAft>
                <a:spcPts val="0"/>
              </a:spcAft>
              <a:buFont typeface="Arial" pitchFamily="34" charset="0"/>
              <a:buChar char="•"/>
              <a:defRPr/>
            </a:pPr>
            <a:endParaRPr lang="en-US" dirty="0"/>
          </a:p>
        </p:txBody>
      </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3389</TotalTime>
  <Words>664</Words>
  <Application>Microsoft Office PowerPoint</Application>
  <PresentationFormat>On-screen Show (4:3)</PresentationFormat>
  <Paragraphs>60</Paragraphs>
  <Slides>9</Slides>
  <Notes>7</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AQUATICS UNIT</vt:lpstr>
      <vt:lpstr> Wear Sunscreen!! </vt:lpstr>
      <vt:lpstr>PowerPoint Presentation</vt:lpstr>
      <vt:lpstr>Pool Safety Rules</vt:lpstr>
      <vt:lpstr>Swimming Aids</vt:lpstr>
      <vt:lpstr>Swimming Aids</vt:lpstr>
      <vt:lpstr>Ocean Safety</vt:lpstr>
      <vt:lpstr>Rip Currents</vt:lpstr>
      <vt:lpstr>Beach Rules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Wear Sunscreen!! </dc:title>
  <dc:creator>Allie</dc:creator>
  <cp:lastModifiedBy>Kimberly Butler</cp:lastModifiedBy>
  <cp:revision>25</cp:revision>
  <cp:lastPrinted>2010-11-12T20:11:00Z</cp:lastPrinted>
  <dcterms:created xsi:type="dcterms:W3CDTF">2010-11-08T03:24:56Z</dcterms:created>
  <dcterms:modified xsi:type="dcterms:W3CDTF">2011-02-28T22:31:58Z</dcterms:modified>
</cp:coreProperties>
</file>